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57" r:id="rId4"/>
    <p:sldId id="271" r:id="rId5"/>
    <p:sldId id="272" r:id="rId6"/>
    <p:sldId id="258" r:id="rId7"/>
    <p:sldId id="273" r:id="rId8"/>
    <p:sldId id="275" r:id="rId9"/>
    <p:sldId id="276" r:id="rId10"/>
    <p:sldId id="277" r:id="rId11"/>
    <p:sldId id="278" r:id="rId12"/>
    <p:sldId id="279" r:id="rId13"/>
    <p:sldId id="280" r:id="rId14"/>
    <p:sldId id="281" r:id="rId15"/>
    <p:sldId id="282" r:id="rId16"/>
    <p:sldId id="286" r:id="rId17"/>
    <p:sldId id="260" r:id="rId18"/>
    <p:sldId id="259" r:id="rId19"/>
    <p:sldId id="261" r:id="rId20"/>
    <p:sldId id="262" r:id="rId21"/>
    <p:sldId id="284" r:id="rId22"/>
    <p:sldId id="301" r:id="rId23"/>
    <p:sldId id="285" r:id="rId24"/>
    <p:sldId id="270" r:id="rId25"/>
    <p:sldId id="291" r:id="rId26"/>
    <p:sldId id="293" r:id="rId27"/>
    <p:sldId id="290" r:id="rId28"/>
    <p:sldId id="292" r:id="rId29"/>
    <p:sldId id="266" r:id="rId30"/>
    <p:sldId id="283" r:id="rId31"/>
    <p:sldId id="302" r:id="rId32"/>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2" autoAdjust="0"/>
    <p:restoredTop sz="94581" autoAdjust="0"/>
  </p:normalViewPr>
  <p:slideViewPr>
    <p:cSldViewPr>
      <p:cViewPr varScale="1">
        <p:scale>
          <a:sx n="78" d="100"/>
          <a:sy n="78" d="100"/>
        </p:scale>
        <p:origin x="-278" y="-67"/>
      </p:cViewPr>
      <p:guideLst>
        <p:guide orient="horz" pos="2160"/>
        <p:guide pos="2880"/>
      </p:guideLst>
    </p:cSldViewPr>
  </p:slideViewPr>
  <p:outlineViewPr>
    <p:cViewPr>
      <p:scale>
        <a:sx n="33" d="100"/>
        <a:sy n="33" d="100"/>
      </p:scale>
      <p:origin x="0" y="320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A4AE7013-84C1-4ECD-AA2B-553ECBBFBAC2}" type="datetimeFigureOut">
              <a:rPr lang="en-US" smtClean="0"/>
              <a:pPr/>
              <a:t>31-Oct-2013</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3EC40253-7560-4E9B-B4A5-E819CD0DEA38}" type="slidenum">
              <a:rPr lang="en-US" smtClean="0"/>
              <a:pPr/>
              <a:t>‹#›</a:t>
            </a:fld>
            <a:endParaRPr lang="en-US" dirty="0"/>
          </a:p>
        </p:txBody>
      </p:sp>
    </p:spTree>
    <p:extLst>
      <p:ext uri="{BB962C8B-B14F-4D97-AF65-F5344CB8AC3E}">
        <p14:creationId xmlns:p14="http://schemas.microsoft.com/office/powerpoint/2010/main" val="315531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E29F5-D520-48AC-BB60-96B06201EA9D}" type="datetimeFigureOut">
              <a:rPr lang="en-US" smtClean="0"/>
              <a:pPr/>
              <a:t>31-Oct-2013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BDC4E-F78B-4F20-8367-015423B216D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E29F5-D520-48AC-BB60-96B06201EA9D}" type="datetimeFigureOut">
              <a:rPr lang="en-US" smtClean="0"/>
              <a:pPr/>
              <a:t>31-Oct-2013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BDC4E-F78B-4F20-8367-015423B216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err="1" smtClean="0">
                <a:latin typeface="+mn-lt"/>
              </a:rPr>
              <a:t>Descentralización</a:t>
            </a:r>
            <a:r>
              <a:rPr lang="en-GB" dirty="0" smtClean="0">
                <a:latin typeface="+mn-lt"/>
              </a:rPr>
              <a:t> fiscal y </a:t>
            </a:r>
            <a:r>
              <a:rPr lang="en-GB" dirty="0" err="1" smtClean="0">
                <a:latin typeface="+mn-lt"/>
              </a:rPr>
              <a:t>fuentes</a:t>
            </a:r>
            <a:r>
              <a:rPr lang="en-GB" dirty="0" smtClean="0">
                <a:latin typeface="+mn-lt"/>
              </a:rPr>
              <a:t> de </a:t>
            </a:r>
            <a:r>
              <a:rPr lang="en-GB" dirty="0" err="1" smtClean="0">
                <a:latin typeface="+mn-lt"/>
              </a:rPr>
              <a:t>ingreso</a:t>
            </a:r>
            <a:r>
              <a:rPr lang="en-GB" dirty="0" smtClean="0">
                <a:latin typeface="+mn-lt"/>
              </a:rPr>
              <a:t> sub-</a:t>
            </a:r>
            <a:r>
              <a:rPr lang="en-GB" dirty="0" err="1" smtClean="0">
                <a:latin typeface="+mn-lt"/>
              </a:rPr>
              <a:t>centrales</a:t>
            </a:r>
            <a:endParaRPr lang="en-US" dirty="0">
              <a:latin typeface="+mn-lt"/>
            </a:endParaRPr>
          </a:p>
        </p:txBody>
      </p:sp>
      <p:sp>
        <p:nvSpPr>
          <p:cNvPr id="3" name="Subtitle 2"/>
          <p:cNvSpPr>
            <a:spLocks noGrp="1"/>
          </p:cNvSpPr>
          <p:nvPr>
            <p:ph type="subTitle" idx="1"/>
          </p:nvPr>
        </p:nvSpPr>
        <p:spPr/>
        <p:txBody>
          <a:bodyPr>
            <a:normAutofit fontScale="92500" lnSpcReduction="10000"/>
          </a:bodyPr>
          <a:lstStyle/>
          <a:p>
            <a:r>
              <a:rPr lang="en-GB" sz="1800" dirty="0" smtClean="0">
                <a:solidFill>
                  <a:schemeClr val="tx1"/>
                </a:solidFill>
              </a:rPr>
              <a:t>Alan Carter </a:t>
            </a:r>
            <a:r>
              <a:rPr lang="en-GB" sz="1800" dirty="0">
                <a:solidFill>
                  <a:schemeClr val="tx1"/>
                </a:solidFill>
              </a:rPr>
              <a:t>(</a:t>
            </a:r>
            <a:r>
              <a:rPr lang="en-GB" sz="1800" dirty="0" err="1" smtClean="0">
                <a:solidFill>
                  <a:schemeClr val="tx1"/>
                </a:solidFill>
              </a:rPr>
              <a:t>Economista</a:t>
            </a:r>
            <a:r>
              <a:rPr lang="en-GB" sz="1800" dirty="0" smtClean="0">
                <a:solidFill>
                  <a:schemeClr val="tx1"/>
                </a:solidFill>
              </a:rPr>
              <a:t> fiscal senior y </a:t>
            </a:r>
            <a:r>
              <a:rPr lang="en-GB" sz="1800" dirty="0" err="1" smtClean="0">
                <a:solidFill>
                  <a:schemeClr val="tx1"/>
                </a:solidFill>
              </a:rPr>
              <a:t>líder</a:t>
            </a:r>
            <a:r>
              <a:rPr lang="en-GB" sz="1800" dirty="0" smtClean="0">
                <a:solidFill>
                  <a:schemeClr val="tx1"/>
                </a:solidFill>
              </a:rPr>
              <a:t> del </a:t>
            </a:r>
            <a:r>
              <a:rPr lang="en-GB" sz="1800" dirty="0" err="1" smtClean="0">
                <a:solidFill>
                  <a:schemeClr val="tx1"/>
                </a:solidFill>
              </a:rPr>
              <a:t>Secretariado</a:t>
            </a:r>
            <a:r>
              <a:rPr lang="en-GB" sz="1800" dirty="0" smtClean="0">
                <a:solidFill>
                  <a:schemeClr val="tx1"/>
                </a:solidFill>
              </a:rPr>
              <a:t> del DIF)</a:t>
            </a:r>
          </a:p>
          <a:p>
            <a:endParaRPr lang="en-GB" sz="1800" dirty="0" smtClean="0">
              <a:solidFill>
                <a:schemeClr val="tx1"/>
              </a:solidFill>
            </a:endParaRPr>
          </a:p>
          <a:p>
            <a:r>
              <a:rPr lang="en-GB" sz="1800" dirty="0" err="1" smtClean="0">
                <a:solidFill>
                  <a:schemeClr val="tx1"/>
                </a:solidFill>
              </a:rPr>
              <a:t>Primera</a:t>
            </a:r>
            <a:r>
              <a:rPr lang="en-GB" sz="1800" dirty="0" smtClean="0">
                <a:solidFill>
                  <a:schemeClr val="tx1"/>
                </a:solidFill>
              </a:rPr>
              <a:t> </a:t>
            </a:r>
            <a:r>
              <a:rPr lang="en-GB" sz="1800" dirty="0" err="1" smtClean="0">
                <a:solidFill>
                  <a:schemeClr val="tx1"/>
                </a:solidFill>
              </a:rPr>
              <a:t>Reunión</a:t>
            </a:r>
            <a:r>
              <a:rPr lang="en-GB" sz="1800" dirty="0" smtClean="0">
                <a:solidFill>
                  <a:schemeClr val="tx1"/>
                </a:solidFill>
              </a:rPr>
              <a:t> de la Red </a:t>
            </a:r>
            <a:r>
              <a:rPr lang="en-GB" sz="1800" dirty="0" err="1" smtClean="0">
                <a:solidFill>
                  <a:schemeClr val="tx1"/>
                </a:solidFill>
              </a:rPr>
              <a:t>Iberoamericana</a:t>
            </a:r>
            <a:r>
              <a:rPr lang="en-GB" sz="1800" dirty="0" smtClean="0">
                <a:solidFill>
                  <a:schemeClr val="tx1"/>
                </a:solidFill>
              </a:rPr>
              <a:t> de </a:t>
            </a:r>
            <a:r>
              <a:rPr lang="en-GB" sz="1800" dirty="0" err="1" smtClean="0">
                <a:solidFill>
                  <a:schemeClr val="tx1"/>
                </a:solidFill>
              </a:rPr>
              <a:t>Responsables</a:t>
            </a:r>
            <a:r>
              <a:rPr lang="en-GB" sz="1800" dirty="0" smtClean="0">
                <a:solidFill>
                  <a:schemeClr val="tx1"/>
                </a:solidFill>
              </a:rPr>
              <a:t> de </a:t>
            </a:r>
            <a:r>
              <a:rPr lang="en-GB" sz="1800" dirty="0" err="1" smtClean="0">
                <a:solidFill>
                  <a:schemeClr val="tx1"/>
                </a:solidFill>
              </a:rPr>
              <a:t>Política</a:t>
            </a:r>
            <a:r>
              <a:rPr lang="en-GB" sz="1800" dirty="0" smtClean="0">
                <a:solidFill>
                  <a:schemeClr val="tx1"/>
                </a:solidFill>
              </a:rPr>
              <a:t> Fiscal</a:t>
            </a:r>
          </a:p>
          <a:p>
            <a:r>
              <a:rPr lang="en-GB" sz="1800" dirty="0" smtClean="0">
                <a:solidFill>
                  <a:schemeClr val="tx1"/>
                </a:solidFill>
              </a:rPr>
              <a:t>San José, Costa Rica </a:t>
            </a:r>
          </a:p>
          <a:p>
            <a:r>
              <a:rPr lang="en-GB" sz="1800" dirty="0" smtClean="0">
                <a:solidFill>
                  <a:schemeClr val="tx1"/>
                </a:solidFill>
              </a:rPr>
              <a:t>5-6 de </a:t>
            </a:r>
            <a:r>
              <a:rPr lang="en-GB" sz="1800" dirty="0" err="1" smtClean="0">
                <a:solidFill>
                  <a:schemeClr val="tx1"/>
                </a:solidFill>
              </a:rPr>
              <a:t>Noviembre</a:t>
            </a:r>
            <a:r>
              <a:rPr lang="en-GB" sz="1800" dirty="0" smtClean="0">
                <a:solidFill>
                  <a:schemeClr val="tx1"/>
                </a:solidFill>
              </a:rPr>
              <a:t>, 2013 </a:t>
            </a:r>
            <a:endParaRPr lang="en-US" sz="1800" dirty="0">
              <a:solidFill>
                <a:schemeClr val="tx1"/>
              </a:solidFill>
            </a:endParaRPr>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7128792" cy="1143000"/>
          </a:xfrm>
        </p:spPr>
        <p:txBody>
          <a:bodyPr>
            <a:noAutofit/>
          </a:bodyPr>
          <a:lstStyle/>
          <a:p>
            <a:r>
              <a:rPr lang="en-US" sz="3600" dirty="0" smtClean="0"/>
              <a:t/>
            </a:r>
            <a:br>
              <a:rPr lang="en-US" sz="3600" dirty="0" smtClean="0"/>
            </a:br>
            <a:r>
              <a:rPr lang="en-US" sz="3600" dirty="0" err="1" smtClean="0"/>
              <a:t>Cambios</a:t>
            </a:r>
            <a:r>
              <a:rPr lang="en-US" sz="3600" dirty="0" smtClean="0"/>
              <a:t> en GL2/GL3 en </a:t>
            </a:r>
            <a:r>
              <a:rPr lang="en-US" sz="3600" dirty="0" err="1" smtClean="0"/>
              <a:t>relación</a:t>
            </a:r>
            <a:r>
              <a:rPr lang="en-US" sz="3600" dirty="0" smtClean="0"/>
              <a:t> con el </a:t>
            </a:r>
            <a:r>
              <a:rPr lang="en-US" sz="3600" dirty="0" err="1" smtClean="0"/>
              <a:t>ingreso</a:t>
            </a:r>
            <a:r>
              <a:rPr lang="en-US" sz="3600" dirty="0" smtClean="0"/>
              <a:t> en 74 </a:t>
            </a:r>
            <a:r>
              <a:rPr lang="en-US" sz="3600" dirty="0" err="1" smtClean="0"/>
              <a:t>países</a:t>
            </a:r>
            <a:r>
              <a:rPr lang="en-US" sz="3600" dirty="0" smtClean="0"/>
              <a:t> </a:t>
            </a:r>
            <a:r>
              <a:rPr lang="en-US" sz="1000" dirty="0" smtClean="0"/>
              <a:t/>
            </a:r>
            <a:br>
              <a:rPr lang="en-US" sz="1000" dirty="0" smtClean="0"/>
            </a:br>
            <a:r>
              <a:rPr lang="en-US" sz="1000" dirty="0" smtClean="0"/>
              <a:t>\</a:t>
            </a:r>
            <a:r>
              <a:rPr lang="en-US" sz="3600" dirty="0" smtClean="0"/>
              <a:t/>
            </a:r>
            <a:br>
              <a:rPr lang="en-US" sz="3600" dirty="0" smtClean="0"/>
            </a:br>
            <a:r>
              <a:rPr lang="en-US" sz="3000" dirty="0" smtClean="0"/>
              <a:t>(</a:t>
            </a:r>
            <a:r>
              <a:rPr lang="en-US" sz="3000" dirty="0"/>
              <a:t>1990-2010)</a:t>
            </a:r>
          </a:p>
        </p:txBody>
      </p:sp>
      <p:pic>
        <p:nvPicPr>
          <p:cNvPr id="4" name="Content Placeholder 3" descr="changeingl2.bmp"/>
          <p:cNvPicPr>
            <a:picLocks noGrp="1" noChangeAspect="1"/>
          </p:cNvPicPr>
          <p:nvPr>
            <p:ph idx="1"/>
          </p:nvPr>
        </p:nvPicPr>
        <p:blipFill>
          <a:blip r:embed="rId2" cstate="print"/>
          <a:stretch>
            <a:fillRect/>
          </a:stretch>
        </p:blipFill>
        <p:spPr>
          <a:xfrm>
            <a:off x="1475656" y="1988840"/>
            <a:ext cx="7128792" cy="4320480"/>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835696" y="1412776"/>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99" y="332656"/>
            <a:ext cx="7200800" cy="1143000"/>
          </a:xfrm>
        </p:spPr>
        <p:txBody>
          <a:bodyPr>
            <a:normAutofit fontScale="90000"/>
          </a:bodyPr>
          <a:lstStyle/>
          <a:p>
            <a:r>
              <a:rPr lang="en-US" sz="3600" dirty="0" err="1" smtClean="0">
                <a:solidFill>
                  <a:srgbClr val="FF0000"/>
                </a:solidFill>
              </a:rPr>
              <a:t>Esfuerzo</a:t>
            </a:r>
            <a:r>
              <a:rPr lang="en-US" sz="3600" dirty="0" smtClean="0">
                <a:solidFill>
                  <a:srgbClr val="FF0000"/>
                </a:solidFill>
              </a:rPr>
              <a:t> fiscal </a:t>
            </a:r>
            <a:r>
              <a:rPr lang="en-US" sz="3600" dirty="0" smtClean="0"/>
              <a:t>(</a:t>
            </a:r>
            <a:r>
              <a:rPr lang="en-US" sz="3600" dirty="0" err="1" smtClean="0"/>
              <a:t>impuestos</a:t>
            </a:r>
            <a:r>
              <a:rPr lang="en-US" sz="3600" dirty="0" smtClean="0"/>
              <a:t> + </a:t>
            </a:r>
            <a:r>
              <a:rPr lang="en-US" sz="3600" dirty="0" err="1" smtClean="0"/>
              <a:t>pagos</a:t>
            </a:r>
            <a:r>
              <a:rPr lang="en-US" sz="3600" dirty="0" smtClean="0"/>
              <a:t> </a:t>
            </a:r>
            <a:r>
              <a:rPr lang="en-US" sz="3600" dirty="0" err="1" smtClean="0"/>
              <a:t>obligatorios</a:t>
            </a:r>
            <a:r>
              <a:rPr lang="en-US" sz="3600" dirty="0" smtClean="0"/>
              <a:t> a la </a:t>
            </a:r>
            <a:r>
              <a:rPr lang="en-US" sz="3600" dirty="0" err="1" smtClean="0"/>
              <a:t>seguridad</a:t>
            </a:r>
            <a:r>
              <a:rPr lang="en-US" sz="3600" dirty="0" smtClean="0"/>
              <a:t> social) </a:t>
            </a:r>
            <a:r>
              <a:rPr lang="en-US" sz="3600" dirty="0" err="1" smtClean="0"/>
              <a:t>como</a:t>
            </a:r>
            <a:r>
              <a:rPr lang="en-US" sz="3600" dirty="0" smtClean="0"/>
              <a:t> </a:t>
            </a:r>
            <a:r>
              <a:rPr lang="en-US" sz="3600" dirty="0" err="1" smtClean="0"/>
              <a:t>porcentaje</a:t>
            </a:r>
            <a:r>
              <a:rPr lang="en-US" sz="3600" dirty="0" smtClean="0"/>
              <a:t> del </a:t>
            </a:r>
            <a:r>
              <a:rPr lang="en-US" sz="3600" dirty="0" err="1" smtClean="0"/>
              <a:t>gobierno</a:t>
            </a:r>
            <a:r>
              <a:rPr lang="en-US" sz="3600" dirty="0" smtClean="0"/>
              <a:t> </a:t>
            </a:r>
            <a:r>
              <a:rPr lang="en-US" sz="3600" dirty="0" smtClean="0">
                <a:solidFill>
                  <a:srgbClr val="FF0000"/>
                </a:solidFill>
              </a:rPr>
              <a:t>general</a:t>
            </a:r>
            <a:endParaRPr lang="en-US" sz="3600" dirty="0">
              <a:solidFill>
                <a:srgbClr val="FF0000"/>
              </a:solidFill>
            </a:endParaRPr>
          </a:p>
        </p:txBody>
      </p:sp>
      <p:pic>
        <p:nvPicPr>
          <p:cNvPr id="4" name="Content Placeholder 3" descr="chinaeffort.bmp"/>
          <p:cNvPicPr>
            <a:picLocks noGrp="1" noChangeAspect="1"/>
          </p:cNvPicPr>
          <p:nvPr>
            <p:ph idx="1"/>
          </p:nvPr>
        </p:nvPicPr>
        <p:blipFill>
          <a:blip r:embed="rId2" cstate="print"/>
          <a:stretch>
            <a:fillRect/>
          </a:stretch>
        </p:blipFill>
        <p:spPr>
          <a:xfrm>
            <a:off x="1907704" y="1988840"/>
            <a:ext cx="6120680" cy="4392488"/>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835696" y="1844824"/>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7056784" cy="1503040"/>
          </a:xfrm>
        </p:spPr>
        <p:txBody>
          <a:bodyPr>
            <a:noAutofit/>
          </a:bodyPr>
          <a:lstStyle/>
          <a:p>
            <a:r>
              <a:rPr lang="en-US" sz="2500" b="1" dirty="0" smtClean="0"/>
              <a:t> </a:t>
            </a:r>
            <a:r>
              <a:rPr lang="en-US" sz="3000" dirty="0" err="1" smtClean="0"/>
              <a:t>Nivel</a:t>
            </a:r>
            <a:r>
              <a:rPr lang="en-US" sz="3000" dirty="0" smtClean="0"/>
              <a:t> de </a:t>
            </a:r>
            <a:r>
              <a:rPr lang="en-US" sz="3000" dirty="0" err="1" smtClean="0"/>
              <a:t>gasto</a:t>
            </a:r>
            <a:r>
              <a:rPr lang="en-US" sz="3000" dirty="0" smtClean="0"/>
              <a:t> del </a:t>
            </a:r>
            <a:r>
              <a:rPr lang="en-US" sz="3000" dirty="0" err="1" smtClean="0"/>
              <a:t>gobierno</a:t>
            </a:r>
            <a:r>
              <a:rPr lang="en-US" sz="3000" dirty="0" smtClean="0"/>
              <a:t> central </a:t>
            </a:r>
            <a:r>
              <a:rPr lang="en-US" sz="3000" dirty="0" err="1" smtClean="0"/>
              <a:t>como</a:t>
            </a:r>
            <a:r>
              <a:rPr lang="en-US" sz="3000" dirty="0" smtClean="0"/>
              <a:t> </a:t>
            </a:r>
            <a:r>
              <a:rPr lang="en-US" sz="3000" dirty="0" err="1" smtClean="0"/>
              <a:t>porcentaje</a:t>
            </a:r>
            <a:r>
              <a:rPr lang="en-US" sz="3000" dirty="0" smtClean="0"/>
              <a:t> del </a:t>
            </a:r>
            <a:r>
              <a:rPr lang="en-US" sz="3000" dirty="0" err="1" smtClean="0">
                <a:solidFill>
                  <a:srgbClr val="FF0000"/>
                </a:solidFill>
              </a:rPr>
              <a:t>gobierno</a:t>
            </a:r>
            <a:r>
              <a:rPr lang="en-US" sz="3000" dirty="0" smtClean="0">
                <a:solidFill>
                  <a:srgbClr val="FF0000"/>
                </a:solidFill>
              </a:rPr>
              <a:t> general</a:t>
            </a:r>
            <a:r>
              <a:rPr lang="en-US" sz="3000" dirty="0" smtClean="0"/>
              <a:t>: </a:t>
            </a:r>
            <a:br>
              <a:rPr lang="en-US" sz="3000" dirty="0" smtClean="0"/>
            </a:br>
            <a:r>
              <a:rPr lang="en-US" sz="3000" dirty="0" err="1"/>
              <a:t>p</a:t>
            </a:r>
            <a:r>
              <a:rPr lang="en-US" sz="3000" dirty="0" err="1" smtClean="0"/>
              <a:t>untos</a:t>
            </a:r>
            <a:r>
              <a:rPr lang="en-US" sz="3000" dirty="0" smtClean="0"/>
              <a:t> </a:t>
            </a:r>
            <a:r>
              <a:rPr lang="en-US" sz="3000" dirty="0" err="1" smtClean="0"/>
              <a:t>opuestos</a:t>
            </a:r>
            <a:r>
              <a:rPr lang="en-US" sz="3000" dirty="0" smtClean="0"/>
              <a:t> del </a:t>
            </a:r>
            <a:r>
              <a:rPr lang="en-US" sz="3000" dirty="0" err="1" smtClean="0"/>
              <a:t>espectro</a:t>
            </a:r>
            <a:endParaRPr lang="en-US" sz="3000" dirty="0"/>
          </a:p>
        </p:txBody>
      </p:sp>
      <p:pic>
        <p:nvPicPr>
          <p:cNvPr id="4" name="Content Placeholder 3" descr="expextremes.bmp"/>
          <p:cNvPicPr>
            <a:picLocks noGrp="1" noChangeAspect="1"/>
          </p:cNvPicPr>
          <p:nvPr>
            <p:ph idx="1"/>
          </p:nvPr>
        </p:nvPicPr>
        <p:blipFill>
          <a:blip r:embed="rId2" cstate="print"/>
          <a:stretch>
            <a:fillRect/>
          </a:stretch>
        </p:blipFill>
        <p:spPr>
          <a:xfrm>
            <a:off x="1403648" y="2204864"/>
            <a:ext cx="7056784" cy="3888432"/>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835696" y="1700808"/>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923112" cy="1282154"/>
          </a:xfrm>
        </p:spPr>
        <p:txBody>
          <a:bodyPr>
            <a:noAutofit/>
          </a:bodyPr>
          <a:lstStyle/>
          <a:p>
            <a:r>
              <a:rPr lang="en-US" sz="3000" dirty="0" err="1" smtClean="0"/>
              <a:t>Países</a:t>
            </a:r>
            <a:r>
              <a:rPr lang="en-US" sz="3000" dirty="0" smtClean="0"/>
              <a:t> con </a:t>
            </a:r>
            <a:r>
              <a:rPr lang="en-US" sz="3000" dirty="0" err="1" smtClean="0"/>
              <a:t>cambios</a:t>
            </a:r>
            <a:r>
              <a:rPr lang="en-US" sz="3000" dirty="0" smtClean="0"/>
              <a:t> </a:t>
            </a:r>
            <a:r>
              <a:rPr lang="en-US" sz="3000" dirty="0" err="1" smtClean="0"/>
              <a:t>significativos</a:t>
            </a:r>
            <a:r>
              <a:rPr lang="en-US" sz="3000" dirty="0" smtClean="0"/>
              <a:t> en el </a:t>
            </a:r>
            <a:r>
              <a:rPr lang="en-US" sz="3000" dirty="0" err="1" smtClean="0"/>
              <a:t>gasto</a:t>
            </a:r>
            <a:r>
              <a:rPr lang="en-US" sz="3000" dirty="0" smtClean="0"/>
              <a:t> del </a:t>
            </a:r>
            <a:r>
              <a:rPr lang="en-US" sz="3000" dirty="0" err="1" smtClean="0"/>
              <a:t>gobierno</a:t>
            </a:r>
            <a:r>
              <a:rPr lang="en-US" sz="3000" dirty="0" smtClean="0"/>
              <a:t> central </a:t>
            </a:r>
            <a:r>
              <a:rPr lang="en-US" sz="3000" dirty="0" err="1" smtClean="0"/>
              <a:t>como</a:t>
            </a:r>
            <a:r>
              <a:rPr lang="en-US" sz="3000" dirty="0" smtClean="0"/>
              <a:t> % del </a:t>
            </a:r>
            <a:r>
              <a:rPr lang="en-US" sz="3000" dirty="0" err="1" smtClean="0">
                <a:solidFill>
                  <a:srgbClr val="FF0000"/>
                </a:solidFill>
              </a:rPr>
              <a:t>gobierno</a:t>
            </a:r>
            <a:r>
              <a:rPr lang="en-US" sz="3000" dirty="0" smtClean="0">
                <a:solidFill>
                  <a:srgbClr val="FF0000"/>
                </a:solidFill>
              </a:rPr>
              <a:t> general</a:t>
            </a:r>
            <a:endParaRPr lang="en-US" sz="3000" dirty="0">
              <a:solidFill>
                <a:srgbClr val="FF0000"/>
              </a:solidFill>
            </a:endParaRPr>
          </a:p>
        </p:txBody>
      </p:sp>
      <p:pic>
        <p:nvPicPr>
          <p:cNvPr id="4" name="Content Placeholder 3" descr="exptrends.bmp"/>
          <p:cNvPicPr>
            <a:picLocks noGrp="1" noChangeAspect="1"/>
          </p:cNvPicPr>
          <p:nvPr>
            <p:ph idx="1"/>
          </p:nvPr>
        </p:nvPicPr>
        <p:blipFill>
          <a:blip r:embed="rId2" cstate="print"/>
          <a:stretch>
            <a:fillRect/>
          </a:stretch>
        </p:blipFill>
        <p:spPr>
          <a:xfrm>
            <a:off x="1331640" y="1988840"/>
            <a:ext cx="7200800" cy="3960440"/>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763688" y="162880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97768"/>
            <a:ext cx="7272808" cy="1143000"/>
          </a:xfrm>
        </p:spPr>
        <p:txBody>
          <a:bodyPr>
            <a:noAutofit/>
          </a:bodyPr>
          <a:lstStyle/>
          <a:p>
            <a:r>
              <a:rPr lang="en-US" sz="3000" dirty="0" err="1" smtClean="0"/>
              <a:t>Resumen</a:t>
            </a:r>
            <a:r>
              <a:rPr lang="en-US" sz="3000" dirty="0" smtClean="0"/>
              <a:t> de </a:t>
            </a:r>
            <a:r>
              <a:rPr lang="en-US" sz="3000" dirty="0" err="1" smtClean="0"/>
              <a:t>estadísticas</a:t>
            </a:r>
            <a:r>
              <a:rPr lang="en-US" sz="3000" dirty="0" smtClean="0"/>
              <a:t> </a:t>
            </a:r>
            <a:r>
              <a:rPr lang="en-US" sz="3000" dirty="0" err="1" smtClean="0"/>
              <a:t>sobre</a:t>
            </a:r>
            <a:r>
              <a:rPr lang="en-US" sz="3000" dirty="0" smtClean="0"/>
              <a:t> </a:t>
            </a:r>
            <a:r>
              <a:rPr lang="en-US" sz="3000" dirty="0" err="1" smtClean="0"/>
              <a:t>descentralización</a:t>
            </a:r>
            <a:r>
              <a:rPr lang="en-US" sz="3000" dirty="0" smtClean="0"/>
              <a:t> fiscal (</a:t>
            </a:r>
            <a:r>
              <a:rPr lang="en-US" sz="3000" dirty="0"/>
              <a:t>GL2/GL3) </a:t>
            </a:r>
            <a:r>
              <a:rPr lang="en-US" sz="3000" dirty="0" err="1" smtClean="0"/>
              <a:t>por</a:t>
            </a:r>
            <a:r>
              <a:rPr lang="en-US" sz="3000" dirty="0" smtClean="0"/>
              <a:t> </a:t>
            </a:r>
            <a:r>
              <a:rPr lang="en-US" sz="3000" dirty="0" err="1" smtClean="0"/>
              <a:t>grupos</a:t>
            </a:r>
            <a:r>
              <a:rPr lang="en-US" sz="3000" dirty="0" smtClean="0"/>
              <a:t> de </a:t>
            </a:r>
            <a:r>
              <a:rPr lang="en-US" sz="3000" dirty="0" err="1" smtClean="0"/>
              <a:t>países</a:t>
            </a:r>
            <a:r>
              <a:rPr lang="en-US" sz="3000" dirty="0" smtClean="0"/>
              <a:t>, </a:t>
            </a:r>
            <a:r>
              <a:rPr lang="en-US" sz="3000" dirty="0"/>
              <a:t>2008</a:t>
            </a:r>
          </a:p>
        </p:txBody>
      </p:sp>
      <p:pic>
        <p:nvPicPr>
          <p:cNvPr id="5" name="Content Placeholder 4" descr="gfstable.bmp"/>
          <p:cNvPicPr>
            <a:picLocks noGrp="1" noChangeAspect="1"/>
          </p:cNvPicPr>
          <p:nvPr>
            <p:ph idx="1"/>
          </p:nvPr>
        </p:nvPicPr>
        <p:blipFill>
          <a:blip r:embed="rId2" cstate="print"/>
          <a:stretch>
            <a:fillRect/>
          </a:stretch>
        </p:blipFill>
        <p:spPr>
          <a:xfrm>
            <a:off x="933450" y="1755229"/>
            <a:ext cx="7277100" cy="3978027"/>
          </a:xfrm>
        </p:spPr>
      </p:pic>
      <p:sp>
        <p:nvSpPr>
          <p:cNvPr id="4" name="Footer Placeholder 3"/>
          <p:cNvSpPr>
            <a:spLocks noGrp="1"/>
          </p:cNvSpPr>
          <p:nvPr>
            <p:ph type="ftr" sz="quarter" idx="11"/>
          </p:nvPr>
        </p:nvSpPr>
        <p:spPr>
          <a:xfrm>
            <a:off x="539552" y="5805264"/>
            <a:ext cx="8280920" cy="916211"/>
          </a:xfrm>
        </p:spPr>
        <p:txBody>
          <a:bodyPr/>
          <a:lstStyle/>
          <a:p>
            <a:r>
              <a:rPr lang="en-US" b="1" dirty="0"/>
              <a:t>(</a:t>
            </a:r>
            <a:r>
              <a:rPr lang="en-US" sz="1000" b="1" dirty="0">
                <a:solidFill>
                  <a:schemeClr val="tx1"/>
                </a:solidFill>
              </a:rPr>
              <a:t>a) Mean for the indicated number countries counted, in 2008, (b) Difference of mean in 1998 from 2008, (c) Number on the left column is the number of countries reporting GFS in</a:t>
            </a:r>
          </a:p>
          <a:p>
            <a:r>
              <a:rPr lang="en-US" sz="1000" b="1" dirty="0">
                <a:solidFill>
                  <a:schemeClr val="tx1"/>
                </a:solidFill>
              </a:rPr>
              <a:t>2008, and the number on the right column indicates the number of countries in this subset with data for the last 10 years.</a:t>
            </a:r>
          </a:p>
          <a:p>
            <a:r>
              <a:rPr lang="en-US" sz="1000" b="1" dirty="0">
                <a:solidFill>
                  <a:schemeClr val="tx1"/>
                </a:solidFill>
              </a:rPr>
              <a:t>GL2/GL3 refers to the share of central government (GL2) in relation to general government (GL3).</a:t>
            </a:r>
            <a:endParaRPr lang="en-US" sz="1000" dirty="0">
              <a:solidFill>
                <a:schemeClr val="tx1"/>
              </a:solidFill>
            </a:endParaRPr>
          </a:p>
        </p:txBody>
      </p:sp>
      <p:pic>
        <p:nvPicPr>
          <p:cNvPr id="6"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7" name="Straight Connector 6"/>
          <p:cNvCxnSpPr/>
          <p:nvPr/>
        </p:nvCxnSpPr>
        <p:spPr>
          <a:xfrm>
            <a:off x="1835696" y="1412776"/>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4624"/>
            <a:ext cx="6923112" cy="1143000"/>
          </a:xfrm>
        </p:spPr>
        <p:txBody>
          <a:bodyPr/>
          <a:lstStyle/>
          <a:p>
            <a:r>
              <a:rPr lang="en-GB" dirty="0" err="1" smtClean="0"/>
              <a:t>Hechos</a:t>
            </a:r>
            <a:r>
              <a:rPr lang="en-GB" dirty="0" smtClean="0"/>
              <a:t> </a:t>
            </a:r>
            <a:r>
              <a:rPr lang="en-GB" dirty="0" err="1" smtClean="0">
                <a:solidFill>
                  <a:srgbClr val="FF0000"/>
                </a:solidFill>
              </a:rPr>
              <a:t>estilizados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a:t>Advanced economies tend to be more decentralized than developing and </a:t>
            </a:r>
            <a:r>
              <a:rPr lang="en-US" dirty="0" smtClean="0"/>
              <a:t>emerging economies</a:t>
            </a:r>
            <a:r>
              <a:rPr lang="en-US" dirty="0"/>
              <a:t>. </a:t>
            </a:r>
            <a:endParaRPr lang="en-US" dirty="0" smtClean="0"/>
          </a:p>
          <a:p>
            <a:r>
              <a:rPr lang="en-US" dirty="0" smtClean="0"/>
              <a:t>The tax </a:t>
            </a:r>
            <a:r>
              <a:rPr lang="en-US" dirty="0"/>
              <a:t>effort </a:t>
            </a:r>
            <a:r>
              <a:rPr lang="en-US" dirty="0" smtClean="0"/>
              <a:t> of central government averages  </a:t>
            </a:r>
            <a:r>
              <a:rPr lang="en-US" dirty="0"/>
              <a:t>85 percent </a:t>
            </a:r>
            <a:r>
              <a:rPr lang="en-US" dirty="0" smtClean="0"/>
              <a:t>in </a:t>
            </a:r>
            <a:r>
              <a:rPr lang="en-US" dirty="0"/>
              <a:t>advanced economies compared to 92 percent </a:t>
            </a:r>
            <a:r>
              <a:rPr lang="en-US" dirty="0" smtClean="0"/>
              <a:t>in </a:t>
            </a:r>
            <a:r>
              <a:rPr lang="en-US" dirty="0"/>
              <a:t>developing and emerging economies</a:t>
            </a:r>
            <a:r>
              <a:rPr lang="en-US" dirty="0" smtClean="0"/>
              <a:t>.</a:t>
            </a:r>
          </a:p>
          <a:p>
            <a:r>
              <a:rPr lang="en-US" dirty="0"/>
              <a:t>Economies with a federal constitution tend to be more decentralized than </a:t>
            </a:r>
            <a:r>
              <a:rPr lang="en-US" dirty="0" smtClean="0"/>
              <a:t>economies with </a:t>
            </a:r>
            <a:r>
              <a:rPr lang="en-US" dirty="0"/>
              <a:t>a unitary </a:t>
            </a:r>
            <a:r>
              <a:rPr lang="en-US" dirty="0" smtClean="0"/>
              <a:t>constitution but localalisation of income taxes has a big impact in some unitary countries</a:t>
            </a:r>
          </a:p>
          <a:p>
            <a:r>
              <a:rPr lang="en-US" dirty="0"/>
              <a:t>Economies with large geographic areas tend to be more decentralized than economies with </a:t>
            </a:r>
            <a:r>
              <a:rPr lang="en-US" dirty="0" smtClean="0"/>
              <a:t>a small </a:t>
            </a:r>
            <a:r>
              <a:rPr lang="en-US" dirty="0"/>
              <a:t>geographic </a:t>
            </a:r>
            <a:r>
              <a:rPr lang="en-US" dirty="0" smtClean="0"/>
              <a:t>area but some noticeable exceptions </a:t>
            </a:r>
          </a:p>
          <a:p>
            <a:r>
              <a:rPr lang="en-US" dirty="0"/>
              <a:t>Governments tend to decentralize expenditure execution more than </a:t>
            </a:r>
            <a:r>
              <a:rPr lang="en-US" dirty="0" smtClean="0"/>
              <a:t>revenue collection</a:t>
            </a:r>
            <a:r>
              <a:rPr lang="en-US" dirty="0"/>
              <a:t>. </a:t>
            </a:r>
            <a:endParaRPr lang="en-US" dirty="0" smtClean="0"/>
          </a:p>
          <a:p>
            <a:r>
              <a:rPr lang="en-US" dirty="0" smtClean="0"/>
              <a:t>One Implication is that centralisation of revenue collection reflects the high  </a:t>
            </a:r>
            <a:r>
              <a:rPr lang="en-US" dirty="0"/>
              <a:t>costs for establishing </a:t>
            </a:r>
            <a:r>
              <a:rPr lang="en-US" dirty="0" smtClean="0"/>
              <a:t>significant tax </a:t>
            </a:r>
            <a:r>
              <a:rPr lang="en-US" dirty="0"/>
              <a:t>collection units, and </a:t>
            </a:r>
            <a:r>
              <a:rPr lang="en-US" dirty="0" smtClean="0"/>
              <a:t>large economies of scale </a:t>
            </a:r>
            <a:r>
              <a:rPr lang="en-US" dirty="0"/>
              <a:t>in processing tax collections</a:t>
            </a:r>
            <a:r>
              <a:rPr lang="en-US" dirty="0" smtClean="0"/>
              <a:t> </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6995120" cy="1143000"/>
          </a:xfrm>
        </p:spPr>
        <p:txBody>
          <a:bodyPr/>
          <a:lstStyle/>
          <a:p>
            <a:r>
              <a:rPr lang="en-GB" dirty="0" err="1" smtClean="0"/>
              <a:t>Principales</a:t>
            </a:r>
            <a:r>
              <a:rPr lang="en-GB" dirty="0" smtClean="0"/>
              <a:t> </a:t>
            </a:r>
            <a:r>
              <a:rPr lang="en-GB" dirty="0" err="1" smtClean="0"/>
              <a:t>advertencias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Taking revenue or expenditure decentralisation to  sub-national governments as a unit of analysis for measuring closeness to people is problematic</a:t>
            </a:r>
          </a:p>
          <a:p>
            <a:r>
              <a:rPr lang="en-US" dirty="0" smtClean="0"/>
              <a:t>States or provinces in large countries such as Brazil, Canada, China, India, Brazil, Russia, and the  US are larger in population size and area than a large number of small or medium size countries.</a:t>
            </a:r>
          </a:p>
          <a:p>
            <a:r>
              <a:rPr lang="en-US" dirty="0" smtClean="0"/>
              <a:t>intermediate orders of government in large federal countries may be farther removed from people than the central government in smaller unitary states</a:t>
            </a:r>
          </a:p>
          <a:p>
            <a:r>
              <a:rPr lang="en-US" dirty="0" smtClean="0"/>
              <a:t>Administrative structures  varies across countries and the number of administrative tiers varies from 1 to 5</a:t>
            </a:r>
          </a:p>
          <a:p>
            <a:r>
              <a:rPr lang="en-GB" dirty="0" smtClean="0"/>
              <a:t>Considerable variation in the size of population served by equivalent tiers of government (from thousands in Switzerland to hundreds of thousands in the DRC at the lowest tier) </a:t>
            </a:r>
            <a:endParaRPr lang="en-US" dirty="0" smtClean="0"/>
          </a:p>
          <a:p>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97768"/>
            <a:ext cx="6923112" cy="1143000"/>
          </a:xfrm>
        </p:spPr>
        <p:txBody>
          <a:bodyPr>
            <a:normAutofit fontScale="90000"/>
          </a:bodyPr>
          <a:lstStyle/>
          <a:p>
            <a:r>
              <a:rPr lang="en-US" dirty="0" err="1" smtClean="0"/>
              <a:t>Asignación</a:t>
            </a:r>
            <a:r>
              <a:rPr lang="en-US" dirty="0" smtClean="0"/>
              <a:t> al </a:t>
            </a:r>
            <a:r>
              <a:rPr lang="en-US" dirty="0" err="1" smtClean="0"/>
              <a:t>nivel</a:t>
            </a:r>
            <a:r>
              <a:rPr lang="en-US" dirty="0" smtClean="0"/>
              <a:t> </a:t>
            </a:r>
            <a:r>
              <a:rPr lang="en-US" dirty="0" err="1" smtClean="0"/>
              <a:t>gubernamental</a:t>
            </a:r>
            <a:r>
              <a:rPr lang="en-US" dirty="0" smtClean="0"/>
              <a:t> </a:t>
            </a:r>
            <a:r>
              <a:rPr lang="en-US" dirty="0" err="1" smtClean="0"/>
              <a:t>apropiado</a:t>
            </a:r>
            <a:endParaRPr lang="en-US" dirty="0"/>
          </a:p>
        </p:txBody>
      </p:sp>
      <p:sp>
        <p:nvSpPr>
          <p:cNvPr id="3" name="Content Placeholder 2"/>
          <p:cNvSpPr>
            <a:spLocks noGrp="1"/>
          </p:cNvSpPr>
          <p:nvPr>
            <p:ph idx="1"/>
          </p:nvPr>
        </p:nvSpPr>
        <p:spPr>
          <a:xfrm>
            <a:off x="457200" y="1711349"/>
            <a:ext cx="8229600" cy="4525963"/>
          </a:xfrm>
        </p:spPr>
        <p:txBody>
          <a:bodyPr>
            <a:normAutofit fontScale="92500" lnSpcReduction="20000"/>
          </a:bodyPr>
          <a:lstStyle/>
          <a:p>
            <a:r>
              <a:rPr lang="en-GB" dirty="0" smtClean="0"/>
              <a:t>What are (national) objectives</a:t>
            </a:r>
          </a:p>
          <a:p>
            <a:r>
              <a:rPr lang="en-GB" dirty="0" smtClean="0"/>
              <a:t>Implications for direct provision or delegation</a:t>
            </a:r>
          </a:p>
          <a:p>
            <a:r>
              <a:rPr lang="en-US" dirty="0" smtClean="0"/>
              <a:t>Control of those issues that are determined to be of less importance to the central government should be relinquished to lower level governments (or higher if gains from regional cooperation) </a:t>
            </a:r>
          </a:p>
          <a:p>
            <a:r>
              <a:rPr lang="en-US" dirty="0" smtClean="0"/>
              <a:t>But monitoring is necessary to ensure the quality of service provided meets standards and issue of  circumstances when/if national government can intervene.</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484784"/>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4624"/>
            <a:ext cx="6995120" cy="1143000"/>
          </a:xfrm>
        </p:spPr>
        <p:txBody>
          <a:bodyPr/>
          <a:lstStyle/>
          <a:p>
            <a:r>
              <a:rPr lang="en-GB" dirty="0" err="1" smtClean="0"/>
              <a:t>Aspectos</a:t>
            </a:r>
            <a:r>
              <a:rPr lang="en-GB" dirty="0" smtClean="0"/>
              <a:t> claves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assignment of expenditure responsibilities to each tier of government, generally associated with intergovernmental transfers of funds.</a:t>
            </a:r>
          </a:p>
          <a:p>
            <a:r>
              <a:rPr lang="en-US" dirty="0" smtClean="0"/>
              <a:t>Basic principal is that decision making should occur at the lowest level of government consistent with allocative efficiency</a:t>
            </a:r>
          </a:p>
          <a:p>
            <a:r>
              <a:rPr lang="en-US" dirty="0"/>
              <a:t>O</a:t>
            </a:r>
            <a:r>
              <a:rPr lang="en-US" dirty="0" smtClean="0"/>
              <a:t>ptimal size for the jurisdiction of each service and service component may vary but myriad of agencies is costly and complex. Hence packaging of responsibilities to different tiers, e.g. road repair and rubbish collection to lowest tier and education and health to regional tier. </a:t>
            </a:r>
          </a:p>
          <a:p>
            <a:r>
              <a:rPr lang="en-GB" dirty="0" smtClean="0"/>
              <a:t>More generally, role of  functional versus political decentralisation. </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3752"/>
            <a:ext cx="6995120" cy="1143000"/>
          </a:xfrm>
        </p:spPr>
        <p:txBody>
          <a:bodyPr>
            <a:normAutofit/>
          </a:bodyPr>
          <a:lstStyle/>
          <a:p>
            <a:r>
              <a:rPr lang="en-US" dirty="0" err="1" smtClean="0"/>
              <a:t>Elevando</a:t>
            </a:r>
            <a:r>
              <a:rPr lang="en-US" dirty="0" smtClean="0"/>
              <a:t> el </a:t>
            </a:r>
            <a:r>
              <a:rPr lang="en-US" dirty="0" err="1" smtClean="0"/>
              <a:t>ingreso</a:t>
            </a:r>
            <a:endParaRPr lang="en-US" dirty="0"/>
          </a:p>
        </p:txBody>
      </p:sp>
      <p:sp>
        <p:nvSpPr>
          <p:cNvPr id="3" name="Content Placeholder 2"/>
          <p:cNvSpPr>
            <a:spLocks noGrp="1"/>
          </p:cNvSpPr>
          <p:nvPr>
            <p:ph idx="1"/>
          </p:nvPr>
        </p:nvSpPr>
        <p:spPr/>
        <p:txBody>
          <a:bodyPr/>
          <a:lstStyle/>
          <a:p>
            <a:r>
              <a:rPr lang="en-US" dirty="0"/>
              <a:t>L</a:t>
            </a:r>
            <a:r>
              <a:rPr lang="en-US" dirty="0" smtClean="0"/>
              <a:t>ower-tier governments are often unable to finance the expenditures for which they are responsible with own-source revenues so need some or all of below:</a:t>
            </a:r>
          </a:p>
          <a:p>
            <a:pPr lvl="1"/>
            <a:r>
              <a:rPr lang="en-US" dirty="0" smtClean="0"/>
              <a:t>Vertical or horizontal intergovernmental transfers</a:t>
            </a:r>
          </a:p>
          <a:p>
            <a:pPr lvl="1"/>
            <a:r>
              <a:rPr lang="en-US" dirty="0" smtClean="0"/>
              <a:t>To be provided with taxing powers</a:t>
            </a:r>
          </a:p>
          <a:p>
            <a:pPr lvl="1"/>
            <a:r>
              <a:rPr lang="en-GB" dirty="0" smtClean="0"/>
              <a:t>To be provided with borrowing powers</a:t>
            </a:r>
            <a:endParaRPr lang="en-US" dirty="0" smtClean="0"/>
          </a:p>
          <a:p>
            <a:pPr>
              <a:buNone/>
            </a:pP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23112" cy="1143000"/>
          </a:xfrm>
        </p:spPr>
        <p:txBody>
          <a:bodyPr>
            <a:normAutofit fontScale="90000"/>
          </a:bodyPr>
          <a:lstStyle/>
          <a:p>
            <a:r>
              <a:rPr lang="en-GB" dirty="0" err="1" smtClean="0">
                <a:latin typeface="+mn-lt"/>
              </a:rPr>
              <a:t>Principales</a:t>
            </a:r>
            <a:r>
              <a:rPr lang="en-GB" dirty="0" smtClean="0">
                <a:latin typeface="+mn-lt"/>
              </a:rPr>
              <a:t> </a:t>
            </a:r>
            <a:r>
              <a:rPr lang="en-GB" dirty="0" err="1" smtClean="0">
                <a:latin typeface="+mn-lt"/>
              </a:rPr>
              <a:t>temas</a:t>
            </a:r>
            <a:r>
              <a:rPr lang="en-GB" dirty="0" smtClean="0">
                <a:latin typeface="+mn-lt"/>
              </a:rPr>
              <a:t> de la </a:t>
            </a:r>
            <a:r>
              <a:rPr lang="en-GB" dirty="0" err="1" smtClean="0">
                <a:latin typeface="+mn-lt"/>
              </a:rPr>
              <a:t>presentación</a:t>
            </a:r>
            <a:r>
              <a:rPr lang="en-GB" dirty="0" smtClean="0">
                <a:latin typeface="+mn-lt"/>
              </a:rPr>
              <a:t>: </a:t>
            </a:r>
            <a:endParaRPr lang="en-US" dirty="0">
              <a:latin typeface="+mn-lt"/>
            </a:endParaRPr>
          </a:p>
        </p:txBody>
      </p:sp>
      <p:sp>
        <p:nvSpPr>
          <p:cNvPr id="3" name="Content Placeholder 2"/>
          <p:cNvSpPr>
            <a:spLocks noGrp="1"/>
          </p:cNvSpPr>
          <p:nvPr>
            <p:ph idx="1"/>
          </p:nvPr>
        </p:nvSpPr>
        <p:spPr/>
        <p:txBody>
          <a:bodyPr>
            <a:normAutofit/>
          </a:bodyPr>
          <a:lstStyle/>
          <a:p>
            <a:r>
              <a:rPr lang="en-GB" dirty="0" smtClean="0">
                <a:latin typeface="+mj-lt"/>
                <a:cs typeface="Times New Roman"/>
              </a:rPr>
              <a:t>¿</a:t>
            </a:r>
            <a:r>
              <a:rPr lang="en-GB" dirty="0" err="1" smtClean="0"/>
              <a:t>Cuál</a:t>
            </a:r>
            <a:r>
              <a:rPr lang="en-GB" dirty="0" smtClean="0"/>
              <a:t> </a:t>
            </a:r>
            <a:r>
              <a:rPr lang="en-GB" dirty="0" err="1" smtClean="0"/>
              <a:t>es</a:t>
            </a:r>
            <a:r>
              <a:rPr lang="en-GB" dirty="0" smtClean="0"/>
              <a:t> el </a:t>
            </a:r>
            <a:r>
              <a:rPr lang="en-GB" dirty="0" err="1" smtClean="0"/>
              <a:t>significado</a:t>
            </a:r>
            <a:r>
              <a:rPr lang="en-GB" dirty="0" smtClean="0"/>
              <a:t> de ‘</a:t>
            </a:r>
            <a:r>
              <a:rPr lang="en-GB" dirty="0" err="1" smtClean="0"/>
              <a:t>descentralización</a:t>
            </a:r>
            <a:r>
              <a:rPr lang="en-GB" dirty="0" smtClean="0"/>
              <a:t>’? </a:t>
            </a:r>
          </a:p>
          <a:p>
            <a:r>
              <a:rPr lang="en-GB" dirty="0" smtClean="0"/>
              <a:t> Panorama global y </a:t>
            </a:r>
            <a:r>
              <a:rPr lang="en-GB" dirty="0" err="1" smtClean="0"/>
              <a:t>tendencias</a:t>
            </a:r>
            <a:endParaRPr lang="en-GB" dirty="0" smtClean="0"/>
          </a:p>
          <a:p>
            <a:r>
              <a:rPr lang="en-GB" dirty="0" err="1" smtClean="0"/>
              <a:t>Distribución</a:t>
            </a:r>
            <a:r>
              <a:rPr lang="en-GB" dirty="0" smtClean="0"/>
              <a:t> de </a:t>
            </a:r>
            <a:r>
              <a:rPr lang="en-GB" dirty="0" err="1" smtClean="0"/>
              <a:t>poderes</a:t>
            </a:r>
            <a:r>
              <a:rPr lang="en-GB" dirty="0" smtClean="0"/>
              <a:t> y </a:t>
            </a:r>
            <a:r>
              <a:rPr lang="en-GB" dirty="0" err="1" smtClean="0"/>
              <a:t>responsabilidades</a:t>
            </a:r>
            <a:endParaRPr lang="en-GB" dirty="0" smtClean="0"/>
          </a:p>
          <a:p>
            <a:r>
              <a:rPr lang="en-GB" dirty="0" smtClean="0">
                <a:cs typeface="Times New Roman"/>
              </a:rPr>
              <a:t>¿</a:t>
            </a:r>
            <a:r>
              <a:rPr lang="en-GB" dirty="0" err="1" smtClean="0"/>
              <a:t>Quién</a:t>
            </a:r>
            <a:r>
              <a:rPr lang="en-GB" dirty="0" smtClean="0"/>
              <a:t> </a:t>
            </a:r>
            <a:r>
              <a:rPr lang="en-GB" dirty="0" err="1" smtClean="0"/>
              <a:t>debería</a:t>
            </a:r>
            <a:r>
              <a:rPr lang="en-GB" dirty="0" smtClean="0"/>
              <a:t> </a:t>
            </a:r>
            <a:r>
              <a:rPr lang="en-GB" dirty="0" err="1" smtClean="0"/>
              <a:t>gravar</a:t>
            </a:r>
            <a:r>
              <a:rPr lang="en-GB" dirty="0" smtClean="0"/>
              <a:t>, y </a:t>
            </a:r>
            <a:r>
              <a:rPr lang="en-GB" dirty="0" err="1" smtClean="0"/>
              <a:t>qué</a:t>
            </a:r>
            <a:r>
              <a:rPr lang="en-GB" dirty="0" smtClean="0"/>
              <a:t>? </a:t>
            </a:r>
          </a:p>
          <a:p>
            <a:r>
              <a:rPr lang="en-GB" dirty="0" err="1" smtClean="0"/>
              <a:t>Conclusiones</a:t>
            </a:r>
            <a:r>
              <a:rPr lang="en-GB" dirty="0" smtClean="0"/>
              <a:t> </a:t>
            </a:r>
          </a:p>
          <a:p>
            <a:r>
              <a:rPr lang="en-GB" dirty="0" err="1" smtClean="0"/>
              <a:t>Anexo</a:t>
            </a:r>
            <a:r>
              <a:rPr lang="en-GB" dirty="0" smtClean="0"/>
              <a:t> (</a:t>
            </a:r>
            <a:r>
              <a:rPr lang="en-GB" dirty="0" err="1"/>
              <a:t>c</a:t>
            </a:r>
            <a:r>
              <a:rPr lang="en-GB" dirty="0" err="1" smtClean="0"/>
              <a:t>uestiones</a:t>
            </a:r>
            <a:r>
              <a:rPr lang="en-GB" dirty="0" smtClean="0"/>
              <a:t> </a:t>
            </a:r>
            <a:r>
              <a:rPr lang="en-GB" dirty="0" err="1" smtClean="0"/>
              <a:t>sobre</a:t>
            </a:r>
            <a:r>
              <a:rPr lang="en-GB" dirty="0" smtClean="0"/>
              <a:t> </a:t>
            </a:r>
            <a:r>
              <a:rPr lang="en-GB" dirty="0" err="1" smtClean="0">
                <a:solidFill>
                  <a:srgbClr val="FF0000"/>
                </a:solidFill>
              </a:rPr>
              <a:t>transferencias</a:t>
            </a:r>
            <a:r>
              <a:rPr lang="en-GB" dirty="0" smtClean="0">
                <a:solidFill>
                  <a:srgbClr val="FF0000"/>
                </a:solidFill>
              </a:rPr>
              <a:t>/</a:t>
            </a:r>
            <a:r>
              <a:rPr lang="en-GB" dirty="0" err="1" smtClean="0">
                <a:solidFill>
                  <a:srgbClr val="FF0000"/>
                </a:solidFill>
              </a:rPr>
              <a:t>compensación</a:t>
            </a:r>
            <a:r>
              <a:rPr lang="en-GB" dirty="0" smtClean="0"/>
              <a:t> y </a:t>
            </a:r>
            <a:r>
              <a:rPr lang="en-GB" dirty="0" err="1" smtClean="0"/>
              <a:t>deuda</a:t>
            </a:r>
            <a:r>
              <a:rPr lang="en-GB" dirty="0" smtClean="0"/>
              <a:t>) </a:t>
            </a:r>
          </a:p>
          <a:p>
            <a:endParaRPr lang="en-GB" dirty="0" smtClean="0"/>
          </a:p>
          <a:p>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4624"/>
            <a:ext cx="6995120" cy="1143000"/>
          </a:xfrm>
        </p:spPr>
        <p:txBody>
          <a:bodyPr>
            <a:normAutofit/>
          </a:bodyPr>
          <a:lstStyle/>
          <a:p>
            <a:r>
              <a:rPr lang="en-US" dirty="0" smtClean="0">
                <a:solidFill>
                  <a:srgbClr val="FF0000"/>
                </a:solidFill>
              </a:rPr>
              <a:t>Tax Options </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sz="3400" dirty="0" smtClean="0">
                <a:latin typeface="Calibri" pitchFamily="34" charset="0"/>
              </a:rPr>
              <a:t>Transfer of taxing powers  is aimed at better matching cost to  local residents for the benefits they receive from public expenditure and ensuring they pay (at least part of the cost) of marginal increases in local expenditures they vote for. </a:t>
            </a:r>
          </a:p>
          <a:p>
            <a:r>
              <a:rPr lang="en-GB" sz="3400" dirty="0" smtClean="0">
                <a:latin typeface="Calibri" pitchFamily="34" charset="0"/>
              </a:rPr>
              <a:t>But some tax major bases difficult or undesirable to  delegate to sub national level </a:t>
            </a:r>
          </a:p>
          <a:p>
            <a:pPr lvl="1"/>
            <a:r>
              <a:rPr lang="en-GB" sz="3400" dirty="0">
                <a:latin typeface="Calibri" pitchFamily="34" charset="0"/>
              </a:rPr>
              <a:t> </a:t>
            </a:r>
            <a:r>
              <a:rPr lang="en-GB" sz="3400" dirty="0" smtClean="0">
                <a:latin typeface="Calibri" pitchFamily="34" charset="0"/>
              </a:rPr>
              <a:t>VAT </a:t>
            </a:r>
          </a:p>
          <a:p>
            <a:pPr lvl="1"/>
            <a:r>
              <a:rPr lang="en-GB" sz="3400" dirty="0" smtClean="0">
                <a:latin typeface="Calibri" pitchFamily="34" charset="0"/>
              </a:rPr>
              <a:t>Income Tax? </a:t>
            </a:r>
          </a:p>
          <a:p>
            <a:pPr lvl="1"/>
            <a:r>
              <a:rPr lang="en-GB" sz="3400" dirty="0" smtClean="0">
                <a:latin typeface="Calibri" pitchFamily="34" charset="0"/>
              </a:rPr>
              <a:t>Corporate Income Taxes</a:t>
            </a:r>
          </a:p>
          <a:p>
            <a:pPr lvl="1">
              <a:buNone/>
            </a:pPr>
            <a:endParaRPr lang="en-GB" sz="3400" dirty="0">
              <a:latin typeface="Calibri" pitchFamily="34" charset="0"/>
            </a:endParaRPr>
          </a:p>
          <a:p>
            <a:pPr lvl="1">
              <a:buNone/>
            </a:pPr>
            <a:r>
              <a:rPr lang="en-GB" sz="3400" dirty="0" smtClean="0">
                <a:latin typeface="Calibri" pitchFamily="34" charset="0"/>
              </a:rPr>
              <a:t>-  And for those that are - principally property taxes - revenues may be low and politically / administratively  difficult to increase significantly</a:t>
            </a:r>
          </a:p>
          <a:p>
            <a:pPr>
              <a:buNone/>
            </a:pP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3752"/>
            <a:ext cx="6923112" cy="1143000"/>
          </a:xfrm>
        </p:spPr>
        <p:txBody>
          <a:bodyPr>
            <a:normAutofit fontScale="90000"/>
          </a:bodyPr>
          <a:lstStyle/>
          <a:p>
            <a:r>
              <a:rPr lang="en-GB" dirty="0">
                <a:cs typeface="Times New Roman"/>
              </a:rPr>
              <a:t>¿</a:t>
            </a:r>
            <a:r>
              <a:rPr lang="en-GB" dirty="0" err="1"/>
              <a:t>Quién</a:t>
            </a:r>
            <a:r>
              <a:rPr lang="en-GB" dirty="0"/>
              <a:t> </a:t>
            </a:r>
            <a:r>
              <a:rPr lang="en-GB" dirty="0" err="1"/>
              <a:t>debería</a:t>
            </a:r>
            <a:r>
              <a:rPr lang="en-GB" dirty="0"/>
              <a:t> </a:t>
            </a:r>
            <a:r>
              <a:rPr lang="en-GB" dirty="0" err="1"/>
              <a:t>gravar</a:t>
            </a:r>
            <a:r>
              <a:rPr lang="en-GB" dirty="0"/>
              <a:t>, y </a:t>
            </a:r>
            <a:r>
              <a:rPr lang="en-GB" dirty="0" err="1"/>
              <a:t>qué</a:t>
            </a:r>
            <a:r>
              <a:rPr lang="en-GB" dirty="0"/>
              <a:t>? </a:t>
            </a:r>
            <a:endParaRPr lang="en-US" dirty="0"/>
          </a:p>
        </p:txBody>
      </p:sp>
      <p:sp>
        <p:nvSpPr>
          <p:cNvPr id="3" name="Content Placeholder 2"/>
          <p:cNvSpPr>
            <a:spLocks noGrp="1"/>
          </p:cNvSpPr>
          <p:nvPr>
            <p:ph idx="1"/>
          </p:nvPr>
        </p:nvSpPr>
        <p:spPr/>
        <p:txBody>
          <a:bodyPr>
            <a:normAutofit fontScale="62500" lnSpcReduction="20000"/>
          </a:bodyPr>
          <a:lstStyle/>
          <a:p>
            <a:r>
              <a:rPr lang="en-US" dirty="0"/>
              <a:t>Responsibility for setting the tax base, setting rates, and collecting and administering revenue, differs considerably between unitary and federal countries, and within the various regional economic communities</a:t>
            </a:r>
            <a:r>
              <a:rPr lang="en-US" dirty="0" smtClean="0"/>
              <a:t>.</a:t>
            </a:r>
          </a:p>
          <a:p>
            <a:r>
              <a:rPr lang="en-US" dirty="0"/>
              <a:t>Outside of a few large federal countries such as the US and Canada, local income taxes are relatively rare but do exist in countries such as Sweden and </a:t>
            </a:r>
            <a:r>
              <a:rPr lang="en-US" dirty="0" smtClean="0"/>
              <a:t>Switzerland</a:t>
            </a:r>
          </a:p>
          <a:p>
            <a:r>
              <a:rPr lang="en-US" dirty="0" smtClean="0"/>
              <a:t>VAT </a:t>
            </a:r>
            <a:r>
              <a:rPr lang="en-US" dirty="0"/>
              <a:t>has many attractive economic properties in terms of </a:t>
            </a:r>
            <a:r>
              <a:rPr lang="en-US" dirty="0" smtClean="0"/>
              <a:t>efficiency but </a:t>
            </a:r>
            <a:r>
              <a:rPr lang="en-US" dirty="0"/>
              <a:t>its fundamental design properties do not </a:t>
            </a:r>
            <a:r>
              <a:rPr lang="en-US" dirty="0" smtClean="0"/>
              <a:t>really allow </a:t>
            </a:r>
            <a:r>
              <a:rPr lang="en-US" dirty="0"/>
              <a:t>for the </a:t>
            </a:r>
            <a:endParaRPr lang="en-US" dirty="0" smtClean="0"/>
          </a:p>
          <a:p>
            <a:r>
              <a:rPr lang="en-US" dirty="0"/>
              <a:t>S</a:t>
            </a:r>
            <a:r>
              <a:rPr lang="en-US" dirty="0" smtClean="0"/>
              <a:t>ub-national </a:t>
            </a:r>
            <a:r>
              <a:rPr lang="en-US" dirty="0"/>
              <a:t>variations and decisions about levels and rates of  </a:t>
            </a:r>
            <a:r>
              <a:rPr lang="en-US" dirty="0" smtClean="0"/>
              <a:t>sales </a:t>
            </a:r>
            <a:r>
              <a:rPr lang="en-US" dirty="0"/>
              <a:t>taxes </a:t>
            </a:r>
            <a:r>
              <a:rPr lang="en-US" dirty="0" smtClean="0"/>
              <a:t>allow for greater fiscal decentralisation but result in a more inefficient tax consumption tax system compared with switching to VAT  </a:t>
            </a:r>
          </a:p>
          <a:p>
            <a:r>
              <a:rPr lang="en-US" dirty="0"/>
              <a:t>Formula apportionment (FA) systems also exist in some countries allowing  for (some) decentralization of responsibility for corporate </a:t>
            </a:r>
            <a:r>
              <a:rPr lang="en-US" dirty="0" smtClean="0"/>
              <a:t>taxes</a:t>
            </a:r>
            <a:r>
              <a:rPr lang="en-US" dirty="0"/>
              <a:t> </a:t>
            </a:r>
            <a:r>
              <a:rPr lang="en-US" dirty="0" smtClean="0"/>
              <a:t>but raise many problematic issues (which will be discussed in session 7) </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7344816" cy="1143000"/>
          </a:xfrm>
        </p:spPr>
        <p:txBody>
          <a:bodyPr>
            <a:normAutofit fontScale="90000"/>
          </a:bodyPr>
          <a:lstStyle/>
          <a:p>
            <a:r>
              <a:rPr lang="en-GB" dirty="0" err="1" smtClean="0"/>
              <a:t>Atributos</a:t>
            </a:r>
            <a:r>
              <a:rPr lang="en-GB" dirty="0" smtClean="0"/>
              <a:t> </a:t>
            </a:r>
            <a:r>
              <a:rPr lang="en-GB" dirty="0" err="1" smtClean="0"/>
              <a:t>deseables</a:t>
            </a:r>
            <a:r>
              <a:rPr lang="en-GB" dirty="0" smtClean="0"/>
              <a:t> de</a:t>
            </a:r>
            <a:br>
              <a:rPr lang="en-GB" dirty="0" smtClean="0"/>
            </a:br>
            <a:r>
              <a:rPr lang="en-GB" dirty="0" err="1" smtClean="0"/>
              <a:t>fuentes</a:t>
            </a:r>
            <a:r>
              <a:rPr lang="en-GB" dirty="0" smtClean="0"/>
              <a:t> de </a:t>
            </a:r>
            <a:r>
              <a:rPr lang="en-GB" dirty="0" err="1" smtClean="0"/>
              <a:t>ingreso</a:t>
            </a:r>
            <a:r>
              <a:rPr lang="en-GB" dirty="0" smtClean="0"/>
              <a:t> sub-</a:t>
            </a:r>
            <a:r>
              <a:rPr lang="en-GB" dirty="0" err="1" smtClean="0"/>
              <a:t>nacionales</a:t>
            </a:r>
            <a:endParaRPr lang="en-US" dirty="0"/>
          </a:p>
        </p:txBody>
      </p:sp>
      <p:sp>
        <p:nvSpPr>
          <p:cNvPr id="3" name="Content Placeholder 2"/>
          <p:cNvSpPr>
            <a:spLocks noGrp="1"/>
          </p:cNvSpPr>
          <p:nvPr>
            <p:ph idx="1"/>
          </p:nvPr>
        </p:nvSpPr>
        <p:spPr>
          <a:xfrm>
            <a:off x="457200" y="1783357"/>
            <a:ext cx="8229600" cy="4525963"/>
          </a:xfrm>
        </p:spPr>
        <p:txBody>
          <a:bodyPr>
            <a:normAutofit/>
          </a:bodyPr>
          <a:lstStyle/>
          <a:p>
            <a:pPr lvl="1">
              <a:buFont typeface="Arial" pitchFamily="34" charset="0"/>
              <a:buChar char="•"/>
            </a:pPr>
            <a:r>
              <a:rPr lang="en-GB" sz="2500" dirty="0" smtClean="0">
                <a:latin typeface="Calibri" pitchFamily="34" charset="0"/>
              </a:rPr>
              <a:t>Tax base should be as evenly distributed as possible across jurisdictions (to limit need for very large equalisation transfers) – natural resources raise particular issues</a:t>
            </a:r>
          </a:p>
          <a:p>
            <a:pPr lvl="1">
              <a:buFont typeface="Arial" pitchFamily="34" charset="0"/>
              <a:buChar char="•"/>
            </a:pPr>
            <a:r>
              <a:rPr lang="en-GB" sz="2500" dirty="0" smtClean="0">
                <a:latin typeface="Calibri" pitchFamily="34" charset="0"/>
              </a:rPr>
              <a:t>Tax revenue should not be highly cyclical if flexibility over spending and borrowing is low and/or undesirable</a:t>
            </a:r>
          </a:p>
          <a:p>
            <a:pPr lvl="1">
              <a:buFont typeface="Arial" pitchFamily="34" charset="0"/>
              <a:buChar char="•"/>
            </a:pPr>
            <a:r>
              <a:rPr lang="en-GB" sz="2500" dirty="0" smtClean="0">
                <a:latin typeface="Calibri" pitchFamily="34" charset="0"/>
              </a:rPr>
              <a:t>Mobility of tax base should be low </a:t>
            </a:r>
          </a:p>
          <a:p>
            <a:pPr lvl="1">
              <a:buFont typeface="Arial" pitchFamily="34" charset="0"/>
              <a:buChar char="•"/>
            </a:pPr>
            <a:r>
              <a:rPr lang="en-GB" sz="2500" dirty="0" smtClean="0">
                <a:latin typeface="Calibri" pitchFamily="34" charset="0"/>
              </a:rPr>
              <a:t>Redistributory element should be low </a:t>
            </a:r>
          </a:p>
          <a:p>
            <a:pPr lvl="1">
              <a:buFont typeface="Arial" pitchFamily="34" charset="0"/>
              <a:buChar char="•"/>
            </a:pPr>
            <a:r>
              <a:rPr lang="en-GB" sz="2500" dirty="0" smtClean="0">
                <a:latin typeface="Calibri" pitchFamily="34" charset="0"/>
              </a:rPr>
              <a:t>Link should exist between  taxes paid and public services received</a:t>
            </a:r>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556792"/>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64704"/>
            <a:ext cx="7632848" cy="1143000"/>
          </a:xfrm>
        </p:spPr>
        <p:txBody>
          <a:bodyPr>
            <a:noAutofit/>
          </a:bodyPr>
          <a:lstStyle/>
          <a:p>
            <a:r>
              <a:rPr lang="en-US" sz="3800" dirty="0" smtClean="0"/>
              <a:t>Los </a:t>
            </a:r>
            <a:r>
              <a:rPr lang="en-US" sz="3800" dirty="0" err="1" smtClean="0"/>
              <a:t>poderes</a:t>
            </a:r>
            <a:r>
              <a:rPr lang="en-US" sz="3800" dirty="0" smtClean="0"/>
              <a:t> </a:t>
            </a:r>
            <a:r>
              <a:rPr lang="en-US" sz="3800" dirty="0" err="1" smtClean="0"/>
              <a:t>impositivos</a:t>
            </a:r>
            <a:r>
              <a:rPr lang="en-US" sz="3800" dirty="0" smtClean="0"/>
              <a:t> de </a:t>
            </a:r>
            <a:r>
              <a:rPr lang="en-US" sz="3800" dirty="0" err="1" smtClean="0"/>
              <a:t>gobiernos</a:t>
            </a:r>
            <a:r>
              <a:rPr lang="en-US" sz="3800" dirty="0" smtClean="0"/>
              <a:t> sub-</a:t>
            </a:r>
            <a:r>
              <a:rPr lang="en-US" sz="3800" dirty="0" err="1" smtClean="0"/>
              <a:t>centrales</a:t>
            </a:r>
            <a:r>
              <a:rPr lang="en-US" sz="3800" dirty="0" smtClean="0"/>
              <a:t> </a:t>
            </a:r>
            <a:r>
              <a:rPr lang="en-US" sz="3800" dirty="0" err="1" smtClean="0"/>
              <a:t>varían</a:t>
            </a:r>
            <a:r>
              <a:rPr lang="en-US" sz="3800" dirty="0" smtClean="0"/>
              <a:t> </a:t>
            </a:r>
            <a:r>
              <a:rPr lang="en-US" sz="3800" dirty="0" err="1" smtClean="0"/>
              <a:t>ampliamente</a:t>
            </a:r>
            <a:r>
              <a:rPr lang="en-US" sz="3800" dirty="0" smtClean="0"/>
              <a:t> en </a:t>
            </a:r>
            <a:r>
              <a:rPr lang="en-US" sz="3800" dirty="0" err="1" smtClean="0"/>
              <a:t>países</a:t>
            </a:r>
            <a:r>
              <a:rPr lang="en-US" sz="3800" dirty="0" smtClean="0"/>
              <a:t> de la OCDE</a:t>
            </a:r>
            <a:br>
              <a:rPr lang="en-US" sz="3800" dirty="0" smtClean="0"/>
            </a:br>
            <a:endParaRPr lang="en-US" sz="3800" dirty="0"/>
          </a:p>
        </p:txBody>
      </p:sp>
      <p:pic>
        <p:nvPicPr>
          <p:cNvPr id="4" name="Content Placeholder 3" descr="oecdhnas.bmp"/>
          <p:cNvPicPr>
            <a:picLocks noGrp="1" noChangeAspect="1"/>
          </p:cNvPicPr>
          <p:nvPr>
            <p:ph idx="1"/>
          </p:nvPr>
        </p:nvPicPr>
        <p:blipFill>
          <a:blip r:embed="rId2" cstate="print"/>
          <a:stretch>
            <a:fillRect/>
          </a:stretch>
        </p:blipFill>
        <p:spPr>
          <a:xfrm>
            <a:off x="611560" y="2132856"/>
            <a:ext cx="8136904" cy="4392488"/>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835696" y="1916832"/>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59842"/>
            <a:ext cx="7200800" cy="868958"/>
          </a:xfrm>
        </p:spPr>
        <p:txBody>
          <a:bodyPr>
            <a:noAutofit/>
          </a:bodyPr>
          <a:lstStyle/>
          <a:p>
            <a:r>
              <a:rPr lang="en-US" sz="3400" dirty="0" err="1" smtClean="0"/>
              <a:t>Modelo</a:t>
            </a:r>
            <a:r>
              <a:rPr lang="en-US" sz="3400" dirty="0"/>
              <a:t> ‘</a:t>
            </a:r>
            <a:r>
              <a:rPr lang="en-US" sz="3400" dirty="0" err="1" smtClean="0"/>
              <a:t>Tiebout</a:t>
            </a:r>
            <a:r>
              <a:rPr lang="en-US" sz="3400" dirty="0" smtClean="0"/>
              <a:t>’ de</a:t>
            </a:r>
            <a:br>
              <a:rPr lang="en-US" sz="3400" dirty="0" smtClean="0"/>
            </a:br>
            <a:r>
              <a:rPr lang="en-US" sz="3400" dirty="0" err="1" smtClean="0"/>
              <a:t>competencias</a:t>
            </a:r>
            <a:r>
              <a:rPr lang="en-US" sz="3400" dirty="0" smtClean="0"/>
              <a:t> inter-</a:t>
            </a:r>
            <a:r>
              <a:rPr lang="en-US" sz="3400" dirty="0" err="1" smtClean="0"/>
              <a:t>jursidiccionales</a:t>
            </a:r>
            <a:r>
              <a:rPr lang="en-US" sz="3400" dirty="0" smtClean="0"/>
              <a:t>: </a:t>
            </a:r>
            <a:br>
              <a:rPr lang="en-US" sz="3400" dirty="0" smtClean="0"/>
            </a:br>
            <a:r>
              <a:rPr lang="en-US" sz="3400" dirty="0"/>
              <a:t>i</a:t>
            </a:r>
            <a:r>
              <a:rPr lang="en-US" sz="3400" dirty="0" smtClean="0"/>
              <a:t>deas </a:t>
            </a:r>
            <a:r>
              <a:rPr lang="en-US" sz="3400" dirty="0" err="1" smtClean="0"/>
              <a:t>centrales</a:t>
            </a:r>
            <a:r>
              <a:rPr lang="en-US" sz="3400" dirty="0" smtClean="0"/>
              <a:t> </a:t>
            </a:r>
            <a:r>
              <a:rPr lang="en-US" sz="3800" dirty="0" smtClean="0"/>
              <a:t/>
            </a:r>
            <a:br>
              <a:rPr lang="en-US" sz="3800" dirty="0" smtClean="0"/>
            </a:br>
            <a:endParaRPr lang="en-US" sz="3800" dirty="0"/>
          </a:p>
        </p:txBody>
      </p:sp>
      <p:sp>
        <p:nvSpPr>
          <p:cNvPr id="3" name="Content Placeholder 2"/>
          <p:cNvSpPr>
            <a:spLocks noGrp="1"/>
          </p:cNvSpPr>
          <p:nvPr>
            <p:ph idx="1"/>
          </p:nvPr>
        </p:nvSpPr>
        <p:spPr>
          <a:xfrm>
            <a:off x="518864" y="1927373"/>
            <a:ext cx="8229600" cy="4525963"/>
          </a:xfrm>
        </p:spPr>
        <p:txBody>
          <a:bodyPr>
            <a:normAutofit fontScale="85000" lnSpcReduction="20000"/>
          </a:bodyPr>
          <a:lstStyle/>
          <a:p>
            <a:r>
              <a:rPr lang="en-US" dirty="0"/>
              <a:t>C</a:t>
            </a:r>
            <a:r>
              <a:rPr lang="en-US" dirty="0" smtClean="0"/>
              <a:t>ompetition in service provision and taxation at the local level.  </a:t>
            </a:r>
          </a:p>
          <a:p>
            <a:pPr lvl="1"/>
            <a:r>
              <a:rPr lang="en-US" dirty="0" smtClean="0"/>
              <a:t>Reduces waste and </a:t>
            </a:r>
          </a:p>
          <a:p>
            <a:pPr lvl="1"/>
            <a:r>
              <a:rPr lang="en-US" dirty="0" smtClean="0"/>
              <a:t>Forces local  officials to respond to citizens’ priorities </a:t>
            </a:r>
          </a:p>
          <a:p>
            <a:pPr lvl="1"/>
            <a:r>
              <a:rPr lang="en-US" dirty="0"/>
              <a:t> </a:t>
            </a:r>
            <a:r>
              <a:rPr lang="en-US" dirty="0" smtClean="0"/>
              <a:t>deliver more value for taxpayers’ money</a:t>
            </a:r>
            <a:endParaRPr lang="en-GB" dirty="0"/>
          </a:p>
          <a:p>
            <a:pPr lvl="1">
              <a:buNone/>
            </a:pPr>
            <a:r>
              <a:rPr lang="en-GB" dirty="0" smtClean="0"/>
              <a:t>But how realistic is model: </a:t>
            </a:r>
          </a:p>
          <a:p>
            <a:pPr lvl="1"/>
            <a:r>
              <a:rPr lang="en-US" dirty="0" smtClean="0"/>
              <a:t>Relatively limited  mobility for many due to locational family and job ties </a:t>
            </a:r>
          </a:p>
          <a:p>
            <a:pPr lvl="1"/>
            <a:r>
              <a:rPr lang="en-US" dirty="0" smtClean="0"/>
              <a:t>Competition for investment/jobs may not be efficient (e.g. in the US to host (American) football teams) if short run political considerations outweigh long term impacts.</a:t>
            </a:r>
          </a:p>
          <a:p>
            <a:pPr lvl="1"/>
            <a:r>
              <a:rPr lang="en-US" dirty="0" smtClean="0"/>
              <a:t>Model assumes political competition via elections works well in delivering desirable economic outcomes.  </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700808"/>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759842"/>
            <a:ext cx="6912768" cy="1012974"/>
          </a:xfrm>
        </p:spPr>
        <p:txBody>
          <a:bodyPr>
            <a:normAutofit fontScale="90000"/>
          </a:bodyPr>
          <a:lstStyle/>
          <a:p>
            <a:r>
              <a:rPr lang="en-US" sz="3800" dirty="0" err="1" smtClean="0"/>
              <a:t>Poderes</a:t>
            </a:r>
            <a:r>
              <a:rPr lang="en-US" sz="3800" dirty="0" smtClean="0"/>
              <a:t> </a:t>
            </a:r>
            <a:r>
              <a:rPr lang="en-US" sz="3800" dirty="0" err="1" smtClean="0"/>
              <a:t>impositivos</a:t>
            </a:r>
            <a:r>
              <a:rPr lang="en-US" sz="3800" dirty="0" smtClean="0"/>
              <a:t> de </a:t>
            </a:r>
            <a:r>
              <a:rPr lang="en-US" sz="3800" dirty="0" err="1" smtClean="0"/>
              <a:t>gobiernos</a:t>
            </a:r>
            <a:r>
              <a:rPr lang="en-US" sz="3800" dirty="0" smtClean="0"/>
              <a:t> sub-</a:t>
            </a:r>
            <a:r>
              <a:rPr lang="en-US" sz="3800" dirty="0" err="1" smtClean="0"/>
              <a:t>centrales</a:t>
            </a:r>
            <a:r>
              <a:rPr lang="en-US" sz="3800" dirty="0" smtClean="0"/>
              <a:t> – </a:t>
            </a:r>
            <a:r>
              <a:rPr lang="en-US" sz="3800" dirty="0" err="1" smtClean="0"/>
              <a:t>Una</a:t>
            </a:r>
            <a:r>
              <a:rPr lang="en-US" sz="3800" dirty="0" smtClean="0"/>
              <a:t> </a:t>
            </a:r>
            <a:r>
              <a:rPr lang="en-US" sz="3800" dirty="0" err="1" smtClean="0"/>
              <a:t>taxonomía</a:t>
            </a:r>
            <a:r>
              <a:rPr lang="en-US" sz="3800" dirty="0" smtClean="0"/>
              <a:t> de </a:t>
            </a:r>
            <a:r>
              <a:rPr lang="en-US" sz="3800" dirty="0" err="1" smtClean="0"/>
              <a:t>autonomía</a:t>
            </a:r>
            <a:r>
              <a:rPr lang="en-US" sz="3800" dirty="0" smtClean="0"/>
              <a:t> fiscal</a:t>
            </a:r>
            <a:r>
              <a:rPr lang="en-US" dirty="0" smtClean="0"/>
              <a:t/>
            </a:r>
            <a:br>
              <a:rPr lang="en-US" dirty="0" smtClean="0"/>
            </a:br>
            <a:endParaRPr lang="en-US" dirty="0"/>
          </a:p>
        </p:txBody>
      </p:sp>
      <p:sp>
        <p:nvSpPr>
          <p:cNvPr id="3" name="Content Placeholder 2"/>
          <p:cNvSpPr>
            <a:spLocks noGrp="1"/>
          </p:cNvSpPr>
          <p:nvPr>
            <p:ph idx="1"/>
          </p:nvPr>
        </p:nvSpPr>
        <p:spPr>
          <a:xfrm>
            <a:off x="457200" y="1916833"/>
            <a:ext cx="8229600" cy="4680520"/>
          </a:xfrm>
        </p:spPr>
        <p:txBody>
          <a:bodyPr>
            <a:normAutofit fontScale="85000" lnSpcReduction="20000"/>
          </a:bodyPr>
          <a:lstStyle/>
          <a:p>
            <a:r>
              <a:rPr lang="en-GB" dirty="0" smtClean="0"/>
              <a:t>Los </a:t>
            </a:r>
            <a:r>
              <a:rPr lang="en-GB" dirty="0" err="1" smtClean="0"/>
              <a:t>gobiernos</a:t>
            </a:r>
            <a:r>
              <a:rPr lang="en-GB" dirty="0" smtClean="0"/>
              <a:t> sub-</a:t>
            </a:r>
            <a:r>
              <a:rPr lang="en-GB" dirty="0" err="1" smtClean="0"/>
              <a:t>centrales</a:t>
            </a:r>
            <a:r>
              <a:rPr lang="en-GB" dirty="0" smtClean="0"/>
              <a:t> </a:t>
            </a:r>
            <a:r>
              <a:rPr lang="en-GB" dirty="0" err="1" smtClean="0"/>
              <a:t>tienen</a:t>
            </a:r>
            <a:r>
              <a:rPr lang="en-GB" dirty="0" smtClean="0"/>
              <a:t> </a:t>
            </a:r>
            <a:r>
              <a:rPr lang="en-GB" dirty="0" err="1" smtClean="0"/>
              <a:t>diferentes</a:t>
            </a:r>
            <a:r>
              <a:rPr lang="en-GB" dirty="0" smtClean="0"/>
              <a:t> </a:t>
            </a:r>
            <a:r>
              <a:rPr lang="en-GB" dirty="0" err="1" smtClean="0"/>
              <a:t>grados</a:t>
            </a:r>
            <a:r>
              <a:rPr lang="en-GB" dirty="0" smtClean="0"/>
              <a:t> de control </a:t>
            </a:r>
            <a:r>
              <a:rPr lang="en-GB" dirty="0" err="1" smtClean="0"/>
              <a:t>sobre</a:t>
            </a:r>
            <a:r>
              <a:rPr lang="en-GB" dirty="0" smtClean="0"/>
              <a:t> sus </a:t>
            </a:r>
            <a:r>
              <a:rPr lang="en-GB" dirty="0" err="1" smtClean="0"/>
              <a:t>propios</a:t>
            </a:r>
            <a:r>
              <a:rPr lang="en-GB" dirty="0" smtClean="0"/>
              <a:t> </a:t>
            </a:r>
            <a:r>
              <a:rPr lang="en-GB" dirty="0" err="1" smtClean="0"/>
              <a:t>tributos</a:t>
            </a:r>
            <a:r>
              <a:rPr lang="en-GB" dirty="0" smtClean="0"/>
              <a:t>, entre los </a:t>
            </a:r>
            <a:r>
              <a:rPr lang="en-GB" dirty="0" err="1" smtClean="0"/>
              <a:t>cuales</a:t>
            </a:r>
            <a:r>
              <a:rPr lang="en-GB" dirty="0" smtClean="0"/>
              <a:t>: </a:t>
            </a:r>
          </a:p>
          <a:p>
            <a:pPr lvl="1"/>
            <a:r>
              <a:rPr lang="en-GB" dirty="0" smtClean="0"/>
              <a:t>El </a:t>
            </a:r>
            <a:r>
              <a:rPr lang="en-GB" dirty="0" err="1" smtClean="0"/>
              <a:t>derecho</a:t>
            </a:r>
            <a:r>
              <a:rPr lang="en-GB" dirty="0" smtClean="0"/>
              <a:t> de </a:t>
            </a:r>
            <a:r>
              <a:rPr lang="en-GB" dirty="0" err="1" smtClean="0"/>
              <a:t>introducir</a:t>
            </a:r>
            <a:r>
              <a:rPr lang="en-GB" dirty="0" smtClean="0"/>
              <a:t> un </a:t>
            </a:r>
            <a:r>
              <a:rPr lang="en-GB" dirty="0" err="1" smtClean="0"/>
              <a:t>nuevo</a:t>
            </a:r>
            <a:r>
              <a:rPr lang="en-GB" dirty="0" smtClean="0"/>
              <a:t> </a:t>
            </a:r>
            <a:r>
              <a:rPr lang="en-GB" dirty="0" err="1" smtClean="0"/>
              <a:t>tributo</a:t>
            </a:r>
            <a:endParaRPr lang="en-GB" dirty="0" smtClean="0"/>
          </a:p>
          <a:p>
            <a:pPr lvl="1"/>
            <a:r>
              <a:rPr lang="en-GB" dirty="0" smtClean="0"/>
              <a:t>El </a:t>
            </a:r>
            <a:r>
              <a:rPr lang="en-GB" dirty="0" err="1" smtClean="0"/>
              <a:t>derecho</a:t>
            </a:r>
            <a:r>
              <a:rPr lang="en-GB" dirty="0" smtClean="0"/>
              <a:t> de </a:t>
            </a:r>
            <a:r>
              <a:rPr lang="en-GB" dirty="0" err="1" smtClean="0"/>
              <a:t>derogar</a:t>
            </a:r>
            <a:r>
              <a:rPr lang="en-GB" dirty="0" smtClean="0"/>
              <a:t> un </a:t>
            </a:r>
            <a:r>
              <a:rPr lang="en-GB" dirty="0" err="1" smtClean="0"/>
              <a:t>tributo</a:t>
            </a:r>
            <a:r>
              <a:rPr lang="en-GB" dirty="0" smtClean="0"/>
              <a:t>,</a:t>
            </a:r>
          </a:p>
          <a:p>
            <a:pPr lvl="1"/>
            <a:r>
              <a:rPr lang="en-GB" dirty="0" smtClean="0"/>
              <a:t>El </a:t>
            </a:r>
            <a:r>
              <a:rPr lang="en-GB" dirty="0" err="1" smtClean="0"/>
              <a:t>derecho</a:t>
            </a:r>
            <a:r>
              <a:rPr lang="en-GB" dirty="0" smtClean="0"/>
              <a:t> de </a:t>
            </a:r>
            <a:r>
              <a:rPr lang="en-GB" dirty="0" err="1" smtClean="0"/>
              <a:t>establecer</a:t>
            </a:r>
            <a:r>
              <a:rPr lang="en-GB" dirty="0" smtClean="0"/>
              <a:t> </a:t>
            </a:r>
            <a:r>
              <a:rPr lang="en-GB" dirty="0" err="1" smtClean="0"/>
              <a:t>tarifas</a:t>
            </a:r>
            <a:r>
              <a:rPr lang="en-GB" dirty="0" smtClean="0"/>
              <a:t>, </a:t>
            </a:r>
          </a:p>
          <a:p>
            <a:pPr lvl="1"/>
            <a:r>
              <a:rPr lang="en-GB" dirty="0" smtClean="0"/>
              <a:t>El </a:t>
            </a:r>
            <a:r>
              <a:rPr lang="en-GB" dirty="0" err="1" smtClean="0"/>
              <a:t>derecho</a:t>
            </a:r>
            <a:r>
              <a:rPr lang="en-GB" dirty="0" smtClean="0"/>
              <a:t> de </a:t>
            </a:r>
            <a:r>
              <a:rPr lang="en-GB" dirty="0" err="1" smtClean="0"/>
              <a:t>definir</a:t>
            </a:r>
            <a:r>
              <a:rPr lang="en-GB" dirty="0" smtClean="0"/>
              <a:t> bases </a:t>
            </a:r>
            <a:r>
              <a:rPr lang="en-GB" dirty="0" err="1" smtClean="0"/>
              <a:t>imponibles</a:t>
            </a:r>
            <a:r>
              <a:rPr lang="en-GB" dirty="0" smtClean="0"/>
              <a:t>, </a:t>
            </a:r>
          </a:p>
          <a:p>
            <a:pPr lvl="1"/>
            <a:r>
              <a:rPr lang="en-GB" dirty="0" smtClean="0"/>
              <a:t>El </a:t>
            </a:r>
            <a:r>
              <a:rPr lang="en-GB" dirty="0" err="1" smtClean="0"/>
              <a:t>derecho</a:t>
            </a:r>
            <a:r>
              <a:rPr lang="en-GB" dirty="0" smtClean="0"/>
              <a:t> de </a:t>
            </a:r>
            <a:r>
              <a:rPr lang="en-GB" dirty="0" err="1" smtClean="0"/>
              <a:t>otorgar</a:t>
            </a:r>
            <a:r>
              <a:rPr lang="en-GB" dirty="0" smtClean="0"/>
              <a:t> </a:t>
            </a:r>
            <a:r>
              <a:rPr lang="en-GB" dirty="0" err="1" smtClean="0">
                <a:solidFill>
                  <a:srgbClr val="FF0000"/>
                </a:solidFill>
              </a:rPr>
              <a:t>beneficios</a:t>
            </a:r>
            <a:r>
              <a:rPr lang="en-GB" dirty="0" smtClean="0">
                <a:solidFill>
                  <a:srgbClr val="FF0000"/>
                </a:solidFill>
              </a:rPr>
              <a:t> o ‘</a:t>
            </a:r>
            <a:r>
              <a:rPr lang="en-GB" dirty="0" err="1" smtClean="0">
                <a:solidFill>
                  <a:srgbClr val="FF0000"/>
                </a:solidFill>
              </a:rPr>
              <a:t>alivios</a:t>
            </a:r>
            <a:r>
              <a:rPr lang="en-GB" dirty="0" smtClean="0">
                <a:solidFill>
                  <a:srgbClr val="FF0000"/>
                </a:solidFill>
              </a:rPr>
              <a:t>’ </a:t>
            </a:r>
            <a:r>
              <a:rPr lang="en-GB" dirty="0" err="1" smtClean="0">
                <a:solidFill>
                  <a:srgbClr val="FF0000"/>
                </a:solidFill>
              </a:rPr>
              <a:t>fiscales</a:t>
            </a:r>
            <a:r>
              <a:rPr lang="en-GB" dirty="0">
                <a:solidFill>
                  <a:srgbClr val="FF0000"/>
                </a:solidFill>
              </a:rPr>
              <a:t> </a:t>
            </a:r>
            <a:r>
              <a:rPr lang="en-GB" dirty="0" smtClean="0"/>
              <a:t>a los </a:t>
            </a:r>
            <a:r>
              <a:rPr lang="en-GB" dirty="0" err="1" smtClean="0"/>
              <a:t>contribuyentes</a:t>
            </a:r>
            <a:r>
              <a:rPr lang="en-GB" dirty="0" smtClean="0"/>
              <a:t>. </a:t>
            </a:r>
          </a:p>
          <a:p>
            <a:pPr lvl="1"/>
            <a:r>
              <a:rPr lang="en-US" b="1" dirty="0" smtClean="0"/>
              <a:t>Nota: los </a:t>
            </a:r>
            <a:r>
              <a:rPr lang="en-US" b="1" dirty="0" err="1" smtClean="0"/>
              <a:t>indicadores</a:t>
            </a:r>
            <a:r>
              <a:rPr lang="en-US" b="1" dirty="0" smtClean="0"/>
              <a:t> no </a:t>
            </a:r>
            <a:r>
              <a:rPr lang="en-US" b="1" dirty="0" err="1" smtClean="0"/>
              <a:t>consideran</a:t>
            </a:r>
            <a:r>
              <a:rPr lang="en-US" b="1" dirty="0" smtClean="0"/>
              <a:t> en </a:t>
            </a:r>
            <a:r>
              <a:rPr lang="en-US" b="1" dirty="0" err="1" smtClean="0"/>
              <a:t>qué</a:t>
            </a:r>
            <a:r>
              <a:rPr lang="en-US" b="1" dirty="0" smtClean="0"/>
              <a:t> </a:t>
            </a:r>
            <a:r>
              <a:rPr lang="en-US" b="1" dirty="0" err="1" smtClean="0"/>
              <a:t>nivel</a:t>
            </a:r>
            <a:r>
              <a:rPr lang="en-US" b="1" dirty="0" smtClean="0"/>
              <a:t> </a:t>
            </a:r>
            <a:r>
              <a:rPr lang="en-US" b="1" dirty="0" err="1" smtClean="0"/>
              <a:t>gubernamental</a:t>
            </a:r>
            <a:r>
              <a:rPr lang="en-US" b="1" dirty="0" smtClean="0"/>
              <a:t> se </a:t>
            </a:r>
            <a:r>
              <a:rPr lang="en-US" b="1" dirty="0" err="1" smtClean="0"/>
              <a:t>recaudan</a:t>
            </a:r>
            <a:r>
              <a:rPr lang="en-US" b="1" dirty="0" smtClean="0"/>
              <a:t> los </a:t>
            </a:r>
            <a:r>
              <a:rPr lang="en-US" b="1" dirty="0" err="1" smtClean="0"/>
              <a:t>tributos</a:t>
            </a:r>
            <a:r>
              <a:rPr lang="en-US" b="1" dirty="0" smtClean="0"/>
              <a:t>, en la </a:t>
            </a:r>
            <a:r>
              <a:rPr lang="en-US" b="1" dirty="0" err="1" smtClean="0"/>
              <a:t>medida</a:t>
            </a:r>
            <a:r>
              <a:rPr lang="en-US" b="1" dirty="0" smtClean="0"/>
              <a:t> en </a:t>
            </a:r>
            <a:r>
              <a:rPr lang="en-US" b="1" dirty="0" err="1" smtClean="0"/>
              <a:t>que</a:t>
            </a:r>
            <a:r>
              <a:rPr lang="en-US" b="1" dirty="0" smtClean="0"/>
              <a:t> </a:t>
            </a:r>
            <a:r>
              <a:rPr lang="en-US" b="1" dirty="0" err="1" smtClean="0"/>
              <a:t>esto</a:t>
            </a:r>
            <a:r>
              <a:rPr lang="en-US" b="1" dirty="0" smtClean="0"/>
              <a:t> no </a:t>
            </a:r>
            <a:r>
              <a:rPr lang="en-US" b="1" dirty="0" err="1" smtClean="0"/>
              <a:t>es</a:t>
            </a:r>
            <a:r>
              <a:rPr lang="en-US" b="1" dirty="0" smtClean="0"/>
              <a:t> </a:t>
            </a:r>
            <a:r>
              <a:rPr lang="en-US" b="1" dirty="0" err="1" smtClean="0"/>
              <a:t>relevante</a:t>
            </a:r>
            <a:r>
              <a:rPr lang="en-US" b="1" dirty="0" smtClean="0"/>
              <a:t> </a:t>
            </a:r>
            <a:r>
              <a:rPr lang="en-US" b="1" dirty="0" err="1" smtClean="0"/>
              <a:t>para</a:t>
            </a:r>
            <a:r>
              <a:rPr lang="en-US" b="1" dirty="0" smtClean="0"/>
              <a:t> el </a:t>
            </a:r>
            <a:r>
              <a:rPr lang="en-US" b="1" dirty="0" err="1" smtClean="0"/>
              <a:t>concepto</a:t>
            </a:r>
            <a:r>
              <a:rPr lang="en-US" b="1" dirty="0" smtClean="0"/>
              <a:t> de </a:t>
            </a:r>
            <a:r>
              <a:rPr lang="en-US" b="1" dirty="0" err="1" smtClean="0"/>
              <a:t>autonomía</a:t>
            </a:r>
            <a:r>
              <a:rPr lang="en-US" b="1" dirty="0" smtClean="0"/>
              <a:t> fiscal. La </a:t>
            </a:r>
            <a:r>
              <a:rPr lang="en-US" b="1" dirty="0" err="1" smtClean="0"/>
              <a:t>administración</a:t>
            </a:r>
            <a:r>
              <a:rPr lang="en-US" b="1" dirty="0" smtClean="0"/>
              <a:t> de los </a:t>
            </a:r>
            <a:r>
              <a:rPr lang="en-US" b="1" dirty="0" err="1" smtClean="0"/>
              <a:t>tributos</a:t>
            </a:r>
            <a:r>
              <a:rPr lang="en-US" b="1" dirty="0" smtClean="0"/>
              <a:t> y los </a:t>
            </a:r>
            <a:r>
              <a:rPr lang="en-US" b="1" dirty="0" err="1" smtClean="0"/>
              <a:t>poderes</a:t>
            </a:r>
            <a:r>
              <a:rPr lang="en-US" b="1" dirty="0" smtClean="0"/>
              <a:t> </a:t>
            </a:r>
            <a:r>
              <a:rPr lang="en-US" b="1" dirty="0" err="1" smtClean="0"/>
              <a:t>impositivos</a:t>
            </a:r>
            <a:r>
              <a:rPr lang="en-US" b="1" dirty="0" smtClean="0"/>
              <a:t> son </a:t>
            </a:r>
            <a:r>
              <a:rPr lang="en-US" b="1" dirty="0" err="1" smtClean="0"/>
              <a:t>cuestiones</a:t>
            </a:r>
            <a:r>
              <a:rPr lang="en-US" b="1" dirty="0" smtClean="0"/>
              <a:t> </a:t>
            </a:r>
            <a:r>
              <a:rPr lang="en-US" b="1" dirty="0" err="1" smtClean="0"/>
              <a:t>separadas</a:t>
            </a:r>
            <a:r>
              <a:rPr lang="en-US" b="1" dirty="0" smtClean="0"/>
              <a:t>!</a:t>
            </a:r>
          </a:p>
          <a:p>
            <a:pPr lvl="1"/>
            <a:endParaRPr lang="en-GB" dirty="0" smtClean="0"/>
          </a:p>
          <a:p>
            <a:pPr lvl="1"/>
            <a:endParaRPr lang="en-GB" dirty="0" smtClean="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772816"/>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7128792" cy="1143000"/>
          </a:xfrm>
        </p:spPr>
        <p:txBody>
          <a:bodyPr>
            <a:normAutofit/>
          </a:bodyPr>
          <a:lstStyle/>
          <a:p>
            <a:r>
              <a:rPr lang="en-GB" sz="3400" dirty="0" err="1" smtClean="0"/>
              <a:t>Grados</a:t>
            </a:r>
            <a:r>
              <a:rPr lang="en-GB" sz="3400" dirty="0" smtClean="0"/>
              <a:t> de </a:t>
            </a:r>
            <a:r>
              <a:rPr lang="en-GB" sz="3400" dirty="0" err="1" smtClean="0"/>
              <a:t>autonomía</a:t>
            </a:r>
            <a:r>
              <a:rPr lang="en-GB" sz="3400" dirty="0" smtClean="0"/>
              <a:t> </a:t>
            </a:r>
            <a:br>
              <a:rPr lang="en-GB" sz="3400" dirty="0" smtClean="0"/>
            </a:br>
            <a:r>
              <a:rPr lang="en-GB" sz="3400" dirty="0" smtClean="0"/>
              <a:t>(</a:t>
            </a:r>
            <a:r>
              <a:rPr lang="en-GB" sz="3400" dirty="0" err="1"/>
              <a:t>d</a:t>
            </a:r>
            <a:r>
              <a:rPr lang="en-GB" sz="3400" dirty="0" err="1" smtClean="0"/>
              <a:t>efiniciones</a:t>
            </a:r>
            <a:r>
              <a:rPr lang="en-GB" sz="3400" dirty="0" smtClean="0"/>
              <a:t> de la OCDE) </a:t>
            </a:r>
            <a:endParaRPr lang="en-US" sz="3400" dirty="0"/>
          </a:p>
        </p:txBody>
      </p:sp>
      <p:sp>
        <p:nvSpPr>
          <p:cNvPr id="3" name="Content Placeholder 2"/>
          <p:cNvSpPr>
            <a:spLocks noGrp="1"/>
          </p:cNvSpPr>
          <p:nvPr>
            <p:ph idx="1"/>
          </p:nvPr>
        </p:nvSpPr>
        <p:spPr/>
        <p:txBody>
          <a:bodyPr>
            <a:normAutofit fontScale="92500" lnSpcReduction="10000"/>
          </a:bodyPr>
          <a:lstStyle/>
          <a:p>
            <a:r>
              <a:rPr lang="en-GB" dirty="0" smtClean="0"/>
              <a:t>Five main categories of autonomy</a:t>
            </a:r>
          </a:p>
          <a:p>
            <a:r>
              <a:rPr lang="en-GB" dirty="0" smtClean="0"/>
              <a:t>Categories are ranked in decreasing order from highest to lowest taxing power. </a:t>
            </a:r>
          </a:p>
          <a:p>
            <a:pPr lvl="1"/>
            <a:r>
              <a:rPr lang="en-GB" dirty="0" smtClean="0"/>
              <a:t> “a” represents full power over tax rates and bases, </a:t>
            </a:r>
          </a:p>
          <a:p>
            <a:pPr lvl="1"/>
            <a:r>
              <a:rPr lang="en-GB" dirty="0" smtClean="0"/>
              <a:t>“b” power over tax rates (essentially representing the “piggy-packing” type of tax), </a:t>
            </a:r>
          </a:p>
          <a:p>
            <a:pPr lvl="1"/>
            <a:r>
              <a:rPr lang="en-GB" dirty="0" smtClean="0"/>
              <a:t>“c” power over the tax base, </a:t>
            </a:r>
          </a:p>
          <a:p>
            <a:pPr lvl="1"/>
            <a:r>
              <a:rPr lang="en-GB" dirty="0" smtClean="0"/>
              <a:t>“d” tax sharing arrangements, </a:t>
            </a:r>
          </a:p>
          <a:p>
            <a:pPr lvl="1"/>
            <a:r>
              <a:rPr lang="en-GB" dirty="0" smtClean="0"/>
              <a:t>“e” no power on rates and bases at all. </a:t>
            </a:r>
          </a:p>
          <a:p>
            <a:pPr lvl="1"/>
            <a:r>
              <a:rPr lang="en-GB" dirty="0" smtClean="0"/>
              <a:t>“f” represents residual non-allocable taxes. </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340768"/>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9414426"/>
              </p:ext>
            </p:extLst>
          </p:nvPr>
        </p:nvGraphicFramePr>
        <p:xfrm>
          <a:off x="2285737" y="1125538"/>
          <a:ext cx="5868670" cy="5422072"/>
        </p:xfrm>
        <a:graphic>
          <a:graphicData uri="http://schemas.openxmlformats.org/drawingml/2006/table">
            <a:tbl>
              <a:tblPr/>
              <a:tblGrid>
                <a:gridCol w="339090"/>
                <a:gridCol w="5529580"/>
              </a:tblGrid>
              <a:tr h="941512">
                <a:tc>
                  <a:txBody>
                    <a:bodyPr/>
                    <a:lstStyle/>
                    <a:p>
                      <a:pPr>
                        <a:spcAft>
                          <a:spcPts val="0"/>
                        </a:spcAft>
                      </a:pPr>
                      <a:r>
                        <a:rPr lang="en-US" sz="1400" b="1" dirty="0">
                          <a:solidFill>
                            <a:srgbClr val="000000"/>
                          </a:solidFill>
                          <a:latin typeface="Times New Roman"/>
                          <a:ea typeface="Calibri"/>
                          <a:cs typeface="Times New Roman"/>
                        </a:rPr>
                        <a:t>a.1</a:t>
                      </a:r>
                      <a:endParaRPr lang="en-US" sz="1400" dirty="0">
                        <a:solidFill>
                          <a:srgbClr val="000000"/>
                        </a:solidFill>
                        <a:latin typeface="Times New Roman"/>
                        <a:ea typeface="Calibri"/>
                        <a:cs typeface="Times New Roman"/>
                      </a:endParaRPr>
                    </a:p>
                    <a:p>
                      <a:pPr>
                        <a:spcAft>
                          <a:spcPts val="0"/>
                        </a:spcAft>
                      </a:pPr>
                      <a:r>
                        <a:rPr lang="en-US" sz="1400" b="1" dirty="0">
                          <a:solidFill>
                            <a:srgbClr val="000000"/>
                          </a:solidFill>
                          <a:latin typeface="Times New Roman"/>
                          <a:ea typeface="Calibri"/>
                          <a:cs typeface="Times New Roman"/>
                        </a:rPr>
                        <a:t>a.2</a:t>
                      </a:r>
                      <a:endParaRPr lang="en-US" sz="14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Times New Roman"/>
                          <a:ea typeface="Calibri"/>
                          <a:cs typeface="Times New Roman"/>
                        </a:rPr>
                        <a:t>- The recipient SCG sets the tax rate and any tax reliefs without needing to consult a higher level government. </a:t>
                      </a:r>
                    </a:p>
                    <a:p>
                      <a:pPr>
                        <a:spcAft>
                          <a:spcPts val="0"/>
                        </a:spcAft>
                      </a:pPr>
                      <a:r>
                        <a:rPr lang="en-US" sz="1400" dirty="0">
                          <a:latin typeface="Times New Roman"/>
                          <a:ea typeface="Calibri"/>
                          <a:cs typeface="Times New Roman"/>
                        </a:rPr>
                        <a:t>- The recipient SCG sets the rate and any reliefs after consulting a higher level government.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b="1" dirty="0">
                          <a:solidFill>
                            <a:srgbClr val="000000"/>
                          </a:solidFill>
                          <a:latin typeface="Times New Roman"/>
                          <a:ea typeface="Calibri"/>
                          <a:cs typeface="Times New Roman"/>
                        </a:rPr>
                        <a:t>b.1</a:t>
                      </a:r>
                      <a:endParaRPr lang="en-US" sz="1400" dirty="0">
                        <a:solidFill>
                          <a:srgbClr val="000000"/>
                        </a:solidFill>
                        <a:latin typeface="Times New Roman"/>
                        <a:ea typeface="Calibri"/>
                        <a:cs typeface="Times New Roman"/>
                      </a:endParaRPr>
                    </a:p>
                    <a:p>
                      <a:pPr>
                        <a:spcAft>
                          <a:spcPts val="0"/>
                        </a:spcAft>
                      </a:pPr>
                      <a:r>
                        <a:rPr lang="en-US" sz="1400" b="1" dirty="0">
                          <a:solidFill>
                            <a:srgbClr val="000000"/>
                          </a:solidFill>
                          <a:latin typeface="Times New Roman"/>
                          <a:ea typeface="Calibri"/>
                          <a:cs typeface="Times New Roman"/>
                        </a:rPr>
                        <a:t>b.2</a:t>
                      </a:r>
                      <a:endParaRPr lang="en-US" sz="14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Times New Roman"/>
                          <a:ea typeface="Calibri"/>
                          <a:cs typeface="Times New Roman"/>
                        </a:rPr>
                        <a:t>- The recipient SCG sets the tax rate, and a higher level government does not set upper or lower limits on the rate chosen. </a:t>
                      </a:r>
                    </a:p>
                    <a:p>
                      <a:pPr>
                        <a:spcAft>
                          <a:spcPts val="0"/>
                        </a:spcAft>
                      </a:pPr>
                      <a:r>
                        <a:rPr lang="en-US" sz="1400" dirty="0">
                          <a:latin typeface="Times New Roman"/>
                          <a:ea typeface="Calibri"/>
                          <a:cs typeface="Times New Roman"/>
                        </a:rPr>
                        <a:t>- The recipient SCG sets the tax rate, and a higher level government does sets upper and/or lower limits on the rate chosen. </a:t>
                      </a:r>
                      <a:r>
                        <a:rPr lang="en-US" sz="1400" b="1" dirty="0">
                          <a:latin typeface="Times New Roman"/>
                          <a:ea typeface="Calibri"/>
                          <a:cs typeface="Times New Roman"/>
                        </a:rPr>
                        <a:t>c.1 </a:t>
                      </a:r>
                      <a:r>
                        <a:rPr lang="en-US" sz="1400" dirty="0">
                          <a:latin typeface="Times New Roman"/>
                          <a:ea typeface="Calibri"/>
                          <a:cs typeface="Times New Roman"/>
                        </a:rPr>
                        <a:t>The recipient SCG sets tax reliefs – but it sets tax allowances only.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b="1" dirty="0">
                          <a:solidFill>
                            <a:srgbClr val="000000"/>
                          </a:solidFill>
                          <a:latin typeface="Times New Roman"/>
                          <a:ea typeface="Calibri"/>
                          <a:cs typeface="Times New Roman"/>
                        </a:rPr>
                        <a:t>c.2 </a:t>
                      </a:r>
                      <a:endParaRPr lang="en-US" sz="1400" dirty="0">
                        <a:solidFill>
                          <a:srgbClr val="000000"/>
                        </a:solidFill>
                        <a:latin typeface="Times New Roman"/>
                        <a:ea typeface="Calibri"/>
                        <a:cs typeface="Times New Roman"/>
                      </a:endParaRPr>
                    </a:p>
                    <a:p>
                      <a:pPr>
                        <a:spcAft>
                          <a:spcPts val="0"/>
                        </a:spcAft>
                      </a:pPr>
                      <a:r>
                        <a:rPr lang="en-US" sz="1400" b="1" dirty="0">
                          <a:solidFill>
                            <a:srgbClr val="000000"/>
                          </a:solidFill>
                          <a:latin typeface="Times New Roman"/>
                          <a:ea typeface="Calibri"/>
                          <a:cs typeface="Times New Roman"/>
                        </a:rPr>
                        <a:t>c.3</a:t>
                      </a:r>
                      <a:endParaRPr lang="en-US" sz="14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Times New Roman"/>
                          <a:ea typeface="Calibri"/>
                          <a:cs typeface="Times New Roman"/>
                        </a:rPr>
                        <a:t>- The recipient SCG sets tax reliefs – but it sets tax credits only. </a:t>
                      </a:r>
                    </a:p>
                    <a:p>
                      <a:pPr>
                        <a:spcAft>
                          <a:spcPts val="0"/>
                        </a:spcAft>
                      </a:pPr>
                      <a:r>
                        <a:rPr lang="en-US" sz="1400" dirty="0">
                          <a:latin typeface="Times New Roman"/>
                          <a:ea typeface="Calibri"/>
                          <a:cs typeface="Times New Roman"/>
                        </a:rPr>
                        <a:t>- The recipient SCG sets tax reliefs – and it sets both tax allowances and tax credits.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b="1" dirty="0">
                          <a:solidFill>
                            <a:srgbClr val="000000"/>
                          </a:solidFill>
                          <a:latin typeface="Times New Roman"/>
                          <a:ea typeface="Calibri"/>
                          <a:cs typeface="Times New Roman"/>
                        </a:rPr>
                        <a:t>d.1</a:t>
                      </a:r>
                      <a:endParaRPr lang="en-US" sz="1400" dirty="0">
                        <a:solidFill>
                          <a:srgbClr val="000000"/>
                        </a:solidFill>
                        <a:latin typeface="Times New Roman"/>
                        <a:ea typeface="Calibri"/>
                        <a:cs typeface="Times New Roman"/>
                      </a:endParaRPr>
                    </a:p>
                    <a:p>
                      <a:pPr>
                        <a:spcAft>
                          <a:spcPts val="0"/>
                        </a:spcAft>
                      </a:pPr>
                      <a:r>
                        <a:rPr lang="en-US" sz="1400" b="1" dirty="0">
                          <a:solidFill>
                            <a:srgbClr val="000000"/>
                          </a:solidFill>
                          <a:latin typeface="Times New Roman"/>
                          <a:ea typeface="Calibri"/>
                          <a:cs typeface="Times New Roman"/>
                        </a:rPr>
                        <a:t>d.2</a:t>
                      </a:r>
                      <a:endParaRPr lang="en-US" sz="1400" dirty="0">
                        <a:solidFill>
                          <a:srgbClr val="000000"/>
                        </a:solidFill>
                        <a:latin typeface="Times New Roman"/>
                        <a:ea typeface="Calibri"/>
                        <a:cs typeface="Times New Roman"/>
                      </a:endParaRPr>
                    </a:p>
                    <a:p>
                      <a:pPr>
                        <a:spcAft>
                          <a:spcPts val="0"/>
                        </a:spcAft>
                      </a:pPr>
                      <a:r>
                        <a:rPr lang="en-US" sz="1400" b="1" dirty="0">
                          <a:solidFill>
                            <a:srgbClr val="000000"/>
                          </a:solidFill>
                          <a:latin typeface="Times New Roman"/>
                          <a:ea typeface="Calibri"/>
                          <a:cs typeface="Times New Roman"/>
                        </a:rPr>
                        <a:t>d.3</a:t>
                      </a:r>
                      <a:endParaRPr lang="en-US" sz="1400" dirty="0">
                        <a:solidFill>
                          <a:srgbClr val="000000"/>
                        </a:solidFill>
                        <a:latin typeface="Times New Roman"/>
                        <a:ea typeface="Calibri"/>
                        <a:cs typeface="Times New Roman"/>
                      </a:endParaRPr>
                    </a:p>
                    <a:p>
                      <a:pPr>
                        <a:spcAft>
                          <a:spcPts val="0"/>
                        </a:spcAft>
                      </a:pPr>
                      <a:r>
                        <a:rPr lang="en-US" sz="1400" b="1" dirty="0">
                          <a:solidFill>
                            <a:srgbClr val="000000"/>
                          </a:solidFill>
                          <a:latin typeface="Times New Roman"/>
                          <a:ea typeface="Calibri"/>
                          <a:cs typeface="Times New Roman"/>
                        </a:rPr>
                        <a:t>d.4</a:t>
                      </a:r>
                      <a:endParaRPr lang="en-US" sz="14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Times New Roman"/>
                          <a:ea typeface="Calibri"/>
                          <a:cs typeface="Times New Roman"/>
                        </a:rPr>
                        <a:t>- There is a tax-sharing arrangement in which the SCGs determine the revenue split. </a:t>
                      </a:r>
                    </a:p>
                    <a:p>
                      <a:pPr>
                        <a:spcAft>
                          <a:spcPts val="0"/>
                        </a:spcAft>
                      </a:pPr>
                      <a:r>
                        <a:rPr lang="en-US" sz="1400" dirty="0">
                          <a:latin typeface="Times New Roman"/>
                          <a:ea typeface="Calibri"/>
                          <a:cs typeface="Times New Roman"/>
                        </a:rPr>
                        <a:t>- There is a tax-sharing arrangement in which the revenue split can be changed only with the consent of SCGs. </a:t>
                      </a:r>
                    </a:p>
                    <a:p>
                      <a:pPr>
                        <a:spcAft>
                          <a:spcPts val="0"/>
                        </a:spcAft>
                      </a:pPr>
                      <a:r>
                        <a:rPr lang="en-US" sz="1400" dirty="0">
                          <a:latin typeface="Times New Roman"/>
                          <a:ea typeface="Calibri"/>
                          <a:cs typeface="Times New Roman"/>
                        </a:rPr>
                        <a:t>- There is a tax-sharing arrangement in which the revenue split is determined in legislation, and where it may be changed unilaterally by a higher level government, but less frequently than once a year. </a:t>
                      </a:r>
                    </a:p>
                    <a:p>
                      <a:pPr>
                        <a:spcAft>
                          <a:spcPts val="0"/>
                        </a:spcAft>
                      </a:pPr>
                      <a:r>
                        <a:rPr lang="en-US" sz="1400" dirty="0">
                          <a:latin typeface="Times New Roman"/>
                          <a:ea typeface="Calibri"/>
                          <a:cs typeface="Times New Roman"/>
                        </a:rPr>
                        <a:t>- There is a tax-sharing arrangement in which the revenue split is determined annually by a higher level government.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b="1" dirty="0">
                          <a:solidFill>
                            <a:srgbClr val="000000"/>
                          </a:solidFill>
                          <a:latin typeface="Times New Roman"/>
                          <a:ea typeface="Calibri"/>
                          <a:cs typeface="Times New Roman"/>
                        </a:rPr>
                        <a:t>e</a:t>
                      </a:r>
                      <a:endParaRPr lang="en-US" sz="14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solidFill>
                            <a:srgbClr val="000000"/>
                          </a:solidFill>
                          <a:latin typeface="Times New Roman"/>
                          <a:ea typeface="Calibri"/>
                          <a:cs typeface="Times New Roman"/>
                        </a:rPr>
                        <a:t>- Other cases in which the central government sets the rate and base of the SCG tax.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b="1" dirty="0">
                          <a:solidFill>
                            <a:srgbClr val="000000"/>
                          </a:solidFill>
                          <a:latin typeface="Times New Roman"/>
                          <a:ea typeface="Calibri"/>
                          <a:cs typeface="Times New Roman"/>
                        </a:rPr>
                        <a:t>f</a:t>
                      </a:r>
                      <a:endParaRPr lang="en-US" sz="1400" dirty="0">
                        <a:solidFill>
                          <a:srgbClr val="00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solidFill>
                            <a:srgbClr val="000000"/>
                          </a:solidFill>
                          <a:latin typeface="Times New Roman"/>
                          <a:ea typeface="Calibri"/>
                          <a:cs typeface="Times New Roman"/>
                        </a:rPr>
                        <a:t>- None of the above categories a, b, c, d or e applies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763687" y="245663"/>
            <a:ext cx="691276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err="1" smtClean="0">
                <a:latin typeface="+mj-lt"/>
                <a:ea typeface="+mj-ea"/>
                <a:cs typeface="+mj-cs"/>
              </a:rPr>
              <a:t>Taxonomía</a:t>
            </a:r>
            <a:r>
              <a:rPr lang="en-US" sz="2800" dirty="0" smtClean="0">
                <a:latin typeface="+mj-lt"/>
                <a:ea typeface="+mj-ea"/>
                <a:cs typeface="+mj-cs"/>
              </a:rPr>
              <a:t> (OCDE) de </a:t>
            </a:r>
            <a:r>
              <a:rPr lang="en-US" sz="2800" dirty="0" err="1" smtClean="0">
                <a:latin typeface="+mj-lt"/>
                <a:ea typeface="+mj-ea"/>
                <a:cs typeface="+mj-cs"/>
              </a:rPr>
              <a:t>poderes</a:t>
            </a:r>
            <a:r>
              <a:rPr lang="en-US" sz="2800" dirty="0" smtClean="0">
                <a:latin typeface="+mj-lt"/>
                <a:ea typeface="+mj-ea"/>
                <a:cs typeface="+mj-cs"/>
              </a:rPr>
              <a:t> </a:t>
            </a:r>
            <a:r>
              <a:rPr lang="en-US" sz="2800" dirty="0" err="1" smtClean="0">
                <a:latin typeface="+mj-lt"/>
                <a:ea typeface="+mj-ea"/>
                <a:cs typeface="+mj-cs"/>
              </a:rPr>
              <a:t>impositivos</a:t>
            </a:r>
            <a:endParaRPr lang="en-US" sz="2800" dirty="0" smtClean="0">
              <a:latin typeface="+mj-lt"/>
              <a:ea typeface="+mj-ea"/>
              <a:cs typeface="+mj-cs"/>
            </a:endParaRPr>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836712"/>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3752"/>
            <a:ext cx="6779096" cy="1143000"/>
          </a:xfrm>
        </p:spPr>
        <p:txBody>
          <a:bodyPr>
            <a:normAutofit/>
          </a:bodyPr>
          <a:lstStyle/>
          <a:p>
            <a:r>
              <a:rPr lang="en-GB" dirty="0" err="1" smtClean="0"/>
              <a:t>Repartición</a:t>
            </a:r>
            <a:r>
              <a:rPr lang="en-GB" dirty="0" smtClean="0"/>
              <a:t> de </a:t>
            </a:r>
            <a:r>
              <a:rPr lang="en-GB" dirty="0" err="1" smtClean="0"/>
              <a:t>ingresos</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GB" dirty="0" smtClean="0"/>
              <a:t>In a number of countries such as Australia and Germany taxes are not assigned to one specific government level but shared between the central and sub-central governments. </a:t>
            </a:r>
          </a:p>
          <a:p>
            <a:pPr marL="342900" lvl="1" indent="-342900">
              <a:buFont typeface="Arial" pitchFamily="34" charset="0"/>
              <a:buChar char="•"/>
            </a:pPr>
            <a:r>
              <a:rPr lang="en-GB" dirty="0" smtClean="0"/>
              <a:t>Tax sharing arrangements deny a single sub national government any control on tax rates and bases, but collectively SCGs may negotiate the sharing formula with central government.</a:t>
            </a:r>
          </a:p>
          <a:p>
            <a:pPr marL="342900" lvl="1" indent="-342900">
              <a:buFont typeface="Arial" pitchFamily="34" charset="0"/>
              <a:buChar char="•"/>
            </a:pPr>
            <a:r>
              <a:rPr lang="en-GB" dirty="0" smtClean="0"/>
              <a:t>Negotiating revenue sharing formula  key issue when moving from sales taxes controlled at lower levels  to nationally implemented  VAT</a:t>
            </a:r>
            <a:endParaRPr lang="en-US" dirty="0" smtClean="0"/>
          </a:p>
          <a:p>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196752"/>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4624"/>
            <a:ext cx="6923112" cy="1143000"/>
          </a:xfrm>
        </p:spPr>
        <p:txBody>
          <a:bodyPr>
            <a:normAutofit fontScale="90000"/>
          </a:bodyPr>
          <a:lstStyle/>
          <a:p>
            <a:r>
              <a:rPr lang="en-GB" dirty="0" err="1" smtClean="0"/>
              <a:t>Problemas</a:t>
            </a:r>
            <a:r>
              <a:rPr lang="en-GB" dirty="0" smtClean="0"/>
              <a:t> de la </a:t>
            </a:r>
            <a:r>
              <a:rPr lang="en-GB" dirty="0" err="1" smtClean="0"/>
              <a:t>descentralización</a:t>
            </a:r>
            <a:endParaRPr lang="en-US" dirty="0"/>
          </a:p>
        </p:txBody>
      </p:sp>
      <p:sp>
        <p:nvSpPr>
          <p:cNvPr id="3" name="Content Placeholder 2"/>
          <p:cNvSpPr>
            <a:spLocks noGrp="1"/>
          </p:cNvSpPr>
          <p:nvPr>
            <p:ph idx="1"/>
          </p:nvPr>
        </p:nvSpPr>
        <p:spPr>
          <a:xfrm>
            <a:off x="457200" y="1484784"/>
            <a:ext cx="8229600" cy="5040560"/>
          </a:xfrm>
        </p:spPr>
        <p:txBody>
          <a:bodyPr>
            <a:normAutofit fontScale="47500" lnSpcReduction="20000"/>
          </a:bodyPr>
          <a:lstStyle/>
          <a:p>
            <a:r>
              <a:rPr lang="en-US" sz="4500" dirty="0" smtClean="0"/>
              <a:t>Significant redistribution  cannot be undertaken at the local level since those being taxes to fund the redistribution will move (“capital flight”)</a:t>
            </a:r>
          </a:p>
          <a:p>
            <a:r>
              <a:rPr lang="en-US" sz="4500" dirty="0" smtClean="0"/>
              <a:t>In many low income countries the main problems are generally not type mismatches in preferences and tastes  (solved by “Tiebout model” type competition)  but a national  demand for basic needs which are relatively similar across the country, hence perhaps less scope for gains from improved allocative efficiency</a:t>
            </a:r>
          </a:p>
          <a:p>
            <a:r>
              <a:rPr lang="en-GB" sz="4500" dirty="0" smtClean="0"/>
              <a:t>Deteriorate in sub national government  fiscal stability  if tax revenue is based on more volatile taxes such as corporate taxes</a:t>
            </a:r>
            <a:endParaRPr lang="en-US" sz="4500" dirty="0" smtClean="0"/>
          </a:p>
          <a:p>
            <a:r>
              <a:rPr lang="en-US" sz="4500" dirty="0" smtClean="0"/>
              <a:t>There is a  critical mass beyond which smaller units of government will lack the capacity and/or incentive to engage in the task at hand, e.g. India has more than five times the number of local government entities that China has. </a:t>
            </a:r>
          </a:p>
          <a:p>
            <a:r>
              <a:rPr lang="en-US" sz="4500" dirty="0" smtClean="0"/>
              <a:t>Corruption  or “informal taxation” via illegal fees and charges  will be decentralized along with everything else. </a:t>
            </a:r>
          </a:p>
          <a:p>
            <a:pPr lvl="1"/>
            <a:r>
              <a:rPr lang="en-US" sz="4500" dirty="0" smtClean="0"/>
              <a:t>It may be easier to deter  corruption at a national level than a local level in many developing countries/</a:t>
            </a:r>
          </a:p>
          <a:p>
            <a:pPr lvl="1">
              <a:buNone/>
            </a:pP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196752"/>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23112" cy="1143000"/>
          </a:xfrm>
        </p:spPr>
        <p:txBody>
          <a:bodyPr/>
          <a:lstStyle/>
          <a:p>
            <a:r>
              <a:rPr lang="en-GB" dirty="0" err="1" smtClean="0"/>
              <a:t>Descentralización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La </a:t>
            </a:r>
            <a:r>
              <a:rPr lang="en-US" dirty="0" err="1" smtClean="0"/>
              <a:t>descentralización</a:t>
            </a:r>
            <a:r>
              <a:rPr lang="en-US" dirty="0" smtClean="0"/>
              <a:t> se </a:t>
            </a:r>
            <a:r>
              <a:rPr lang="en-US" dirty="0" err="1" smtClean="0"/>
              <a:t>refiere</a:t>
            </a:r>
            <a:r>
              <a:rPr lang="en-US" dirty="0" smtClean="0"/>
              <a:t> a la </a:t>
            </a:r>
            <a:r>
              <a:rPr lang="en-US" dirty="0" err="1" smtClean="0"/>
              <a:t>tendencia</a:t>
            </a:r>
            <a:r>
              <a:rPr lang="en-US" dirty="0" smtClean="0"/>
              <a:t> global de </a:t>
            </a:r>
            <a:r>
              <a:rPr lang="en-US" dirty="0" err="1" smtClean="0"/>
              <a:t>delegar</a:t>
            </a:r>
            <a:r>
              <a:rPr lang="en-US" dirty="0" smtClean="0"/>
              <a:t> </a:t>
            </a:r>
            <a:r>
              <a:rPr lang="en-US" dirty="0" err="1" smtClean="0"/>
              <a:t>las</a:t>
            </a:r>
            <a:r>
              <a:rPr lang="en-US" dirty="0" smtClean="0"/>
              <a:t> </a:t>
            </a:r>
            <a:r>
              <a:rPr lang="en-US" dirty="0" err="1" smtClean="0"/>
              <a:t>responsabilidades</a:t>
            </a:r>
            <a:r>
              <a:rPr lang="en-US" dirty="0" smtClean="0"/>
              <a:t> de </a:t>
            </a:r>
            <a:r>
              <a:rPr lang="en-US" dirty="0" err="1" smtClean="0"/>
              <a:t>gobiernos</a:t>
            </a:r>
            <a:r>
              <a:rPr lang="en-US" dirty="0" smtClean="0"/>
              <a:t> </a:t>
            </a:r>
            <a:r>
              <a:rPr lang="en-US" dirty="0" err="1" smtClean="0"/>
              <a:t>centrales</a:t>
            </a:r>
            <a:r>
              <a:rPr lang="en-US" dirty="0" smtClean="0"/>
              <a:t> a </a:t>
            </a:r>
            <a:r>
              <a:rPr lang="en-US" dirty="0" err="1" smtClean="0"/>
              <a:t>gobiernos</a:t>
            </a:r>
            <a:r>
              <a:rPr lang="en-US" dirty="0" smtClean="0"/>
              <a:t> locales o </a:t>
            </a:r>
            <a:r>
              <a:rPr lang="en-US" dirty="0" err="1" smtClean="0"/>
              <a:t>regionales</a:t>
            </a:r>
            <a:endParaRPr lang="en-US" dirty="0" smtClean="0"/>
          </a:p>
          <a:p>
            <a:r>
              <a:rPr lang="en-GB" dirty="0" err="1" smtClean="0"/>
              <a:t>Beneficios</a:t>
            </a:r>
            <a:r>
              <a:rPr lang="en-GB" dirty="0" smtClean="0"/>
              <a:t> </a:t>
            </a:r>
            <a:r>
              <a:rPr lang="en-GB" dirty="0" err="1" smtClean="0"/>
              <a:t>potenciales</a:t>
            </a:r>
            <a:r>
              <a:rPr lang="en-GB" dirty="0" smtClean="0"/>
              <a:t> </a:t>
            </a:r>
            <a:endParaRPr lang="en-US" dirty="0" smtClean="0"/>
          </a:p>
          <a:p>
            <a:pPr lvl="1"/>
            <a:r>
              <a:rPr lang="en-US" dirty="0" err="1" smtClean="0"/>
              <a:t>Mejoras</a:t>
            </a:r>
            <a:r>
              <a:rPr lang="en-US" dirty="0" smtClean="0"/>
              <a:t> en la </a:t>
            </a:r>
            <a:r>
              <a:rPr lang="en-US" dirty="0" err="1"/>
              <a:t>e</a:t>
            </a:r>
            <a:r>
              <a:rPr lang="en-US" dirty="0" err="1" smtClean="0"/>
              <a:t>ficiencia</a:t>
            </a:r>
            <a:r>
              <a:rPr lang="en-US" dirty="0" smtClean="0"/>
              <a:t> (a </a:t>
            </a:r>
            <a:r>
              <a:rPr lang="en-US" dirty="0" err="1" smtClean="0"/>
              <a:t>través</a:t>
            </a:r>
            <a:r>
              <a:rPr lang="en-US" dirty="0" smtClean="0"/>
              <a:t> de </a:t>
            </a:r>
            <a:r>
              <a:rPr lang="en-US" dirty="0" err="1" smtClean="0"/>
              <a:t>competición</a:t>
            </a:r>
            <a:r>
              <a:rPr lang="en-US" dirty="0" smtClean="0"/>
              <a:t> </a:t>
            </a:r>
            <a:r>
              <a:rPr lang="en-US" dirty="0" err="1" smtClean="0"/>
              <a:t>intergubernamental</a:t>
            </a:r>
            <a:r>
              <a:rPr lang="en-US" dirty="0" smtClean="0"/>
              <a:t> y </a:t>
            </a:r>
            <a:r>
              <a:rPr lang="en-US" dirty="0" err="1" smtClean="0"/>
              <a:t>disciplina</a:t>
            </a:r>
            <a:r>
              <a:rPr lang="en-US" dirty="0" smtClean="0"/>
              <a:t> fiscal)</a:t>
            </a:r>
          </a:p>
          <a:p>
            <a:pPr lvl="1"/>
            <a:r>
              <a:rPr lang="en-US" dirty="0" err="1" smtClean="0"/>
              <a:t>Incremento</a:t>
            </a:r>
            <a:r>
              <a:rPr lang="en-US" dirty="0" smtClean="0"/>
              <a:t> de la </a:t>
            </a:r>
            <a:r>
              <a:rPr lang="en-US" dirty="0" err="1" smtClean="0"/>
              <a:t>gobernabilidad</a:t>
            </a:r>
            <a:r>
              <a:rPr lang="en-US" dirty="0" smtClean="0"/>
              <a:t> y </a:t>
            </a:r>
            <a:r>
              <a:rPr lang="en-US" dirty="0" err="1" smtClean="0"/>
              <a:t>rendición</a:t>
            </a:r>
            <a:r>
              <a:rPr lang="en-US" dirty="0" smtClean="0"/>
              <a:t> de </a:t>
            </a:r>
            <a:r>
              <a:rPr lang="en-US" dirty="0" err="1" smtClean="0"/>
              <a:t>cuentas</a:t>
            </a:r>
            <a:r>
              <a:rPr lang="en-US" dirty="0" smtClean="0"/>
              <a:t> a </a:t>
            </a:r>
            <a:r>
              <a:rPr lang="en-US" dirty="0" err="1" smtClean="0"/>
              <a:t>través</a:t>
            </a:r>
            <a:r>
              <a:rPr lang="en-US" dirty="0" smtClean="0"/>
              <a:t> de </a:t>
            </a:r>
            <a:r>
              <a:rPr lang="en-US" dirty="0" err="1" smtClean="0"/>
              <a:t>una</a:t>
            </a:r>
            <a:r>
              <a:rPr lang="en-US" dirty="0" smtClean="0"/>
              <a:t> </a:t>
            </a:r>
            <a:r>
              <a:rPr lang="en-US" dirty="0" err="1" smtClean="0"/>
              <a:t>mejor</a:t>
            </a:r>
            <a:r>
              <a:rPr lang="en-US" dirty="0" smtClean="0"/>
              <a:t> </a:t>
            </a:r>
            <a:r>
              <a:rPr lang="en-US" dirty="0" err="1" smtClean="0"/>
              <a:t>interacción</a:t>
            </a:r>
            <a:r>
              <a:rPr lang="en-US" dirty="0" smtClean="0"/>
              <a:t> entre </a:t>
            </a:r>
            <a:r>
              <a:rPr lang="en-US" dirty="0" err="1" smtClean="0"/>
              <a:t>mecanismos</a:t>
            </a:r>
            <a:r>
              <a:rPr lang="en-US" dirty="0" smtClean="0"/>
              <a:t> de </a:t>
            </a:r>
            <a:r>
              <a:rPr lang="en-US" dirty="0" err="1" smtClean="0"/>
              <a:t>voz</a:t>
            </a:r>
            <a:r>
              <a:rPr lang="en-US" dirty="0" smtClean="0"/>
              <a:t>/control locales  y la </a:t>
            </a:r>
            <a:r>
              <a:rPr lang="en-US" dirty="0" err="1" smtClean="0"/>
              <a:t>prestación</a:t>
            </a:r>
            <a:r>
              <a:rPr lang="en-US" dirty="0" smtClean="0"/>
              <a:t> de </a:t>
            </a:r>
            <a:r>
              <a:rPr lang="en-US" dirty="0" err="1" smtClean="0"/>
              <a:t>servicios</a:t>
            </a:r>
            <a:endParaRPr lang="en-US" dirty="0" smtClean="0"/>
          </a:p>
          <a:p>
            <a:pPr lvl="1">
              <a:buNone/>
            </a:pPr>
            <a:r>
              <a:rPr lang="en-US" dirty="0" smtClean="0"/>
              <a:t>    </a:t>
            </a:r>
            <a:r>
              <a:rPr lang="en-US" b="1" dirty="0" smtClean="0"/>
              <a:t>No obstante </a:t>
            </a:r>
            <a:r>
              <a:rPr lang="en-US" b="1" dirty="0" err="1" smtClean="0"/>
              <a:t>surgen</a:t>
            </a:r>
            <a:r>
              <a:rPr lang="en-US" b="1" dirty="0" smtClean="0"/>
              <a:t> </a:t>
            </a:r>
            <a:r>
              <a:rPr lang="en-US" b="1" dirty="0" err="1" smtClean="0"/>
              <a:t>interrogantes</a:t>
            </a:r>
            <a:r>
              <a:rPr lang="en-US" b="1" dirty="0" smtClean="0"/>
              <a:t> </a:t>
            </a:r>
            <a:r>
              <a:rPr lang="en-US" b="1" dirty="0" err="1" smtClean="0"/>
              <a:t>respecto</a:t>
            </a:r>
            <a:r>
              <a:rPr lang="en-US" b="1" dirty="0" smtClean="0"/>
              <a:t> de </a:t>
            </a:r>
            <a:r>
              <a:rPr lang="en-US" b="1" dirty="0" err="1" smtClean="0"/>
              <a:t>si</a:t>
            </a:r>
            <a:r>
              <a:rPr lang="en-US" b="1" dirty="0" smtClean="0"/>
              <a:t> la </a:t>
            </a:r>
            <a:r>
              <a:rPr lang="en-US" b="1" dirty="0" err="1" smtClean="0"/>
              <a:t>asignación</a:t>
            </a:r>
            <a:r>
              <a:rPr lang="en-US" b="1" dirty="0" smtClean="0"/>
              <a:t> de </a:t>
            </a:r>
            <a:r>
              <a:rPr lang="en-US" b="1" dirty="0" err="1" smtClean="0"/>
              <a:t>poderes</a:t>
            </a:r>
            <a:r>
              <a:rPr lang="en-US" b="1" dirty="0" smtClean="0"/>
              <a:t> </a:t>
            </a:r>
            <a:r>
              <a:rPr lang="en-US" b="1" dirty="0" err="1" smtClean="0"/>
              <a:t>impositivos</a:t>
            </a:r>
            <a:r>
              <a:rPr lang="en-US" b="1" dirty="0" smtClean="0"/>
              <a:t> y </a:t>
            </a:r>
            <a:r>
              <a:rPr lang="en-US" b="1" dirty="0" err="1" smtClean="0"/>
              <a:t>para</a:t>
            </a:r>
            <a:r>
              <a:rPr lang="en-US" b="1" dirty="0" smtClean="0"/>
              <a:t> </a:t>
            </a:r>
            <a:r>
              <a:rPr lang="en-US" b="1" dirty="0" err="1" smtClean="0"/>
              <a:t>ejecución</a:t>
            </a:r>
            <a:r>
              <a:rPr lang="en-US" b="1" dirty="0" smtClean="0"/>
              <a:t> del </a:t>
            </a:r>
            <a:r>
              <a:rPr lang="en-US" b="1" dirty="0" err="1" smtClean="0"/>
              <a:t>gasto</a:t>
            </a:r>
            <a:r>
              <a:rPr lang="en-US" b="1" dirty="0" smtClean="0"/>
              <a:t> en </a:t>
            </a:r>
            <a:r>
              <a:rPr lang="en-US" b="1" dirty="0" err="1" smtClean="0"/>
              <a:t>gobiernos</a:t>
            </a:r>
            <a:r>
              <a:rPr lang="en-US" b="1" dirty="0" smtClean="0"/>
              <a:t> de </a:t>
            </a:r>
            <a:r>
              <a:rPr lang="en-US" b="1" dirty="0" err="1" smtClean="0"/>
              <a:t>nivel</a:t>
            </a:r>
            <a:r>
              <a:rPr lang="en-US" b="1" dirty="0" smtClean="0"/>
              <a:t> inferior </a:t>
            </a:r>
            <a:r>
              <a:rPr lang="en-US" b="1" dirty="0" err="1" smtClean="0"/>
              <a:t>crea</a:t>
            </a:r>
            <a:r>
              <a:rPr lang="en-US" b="1" dirty="0" smtClean="0"/>
              <a:t> la </a:t>
            </a:r>
            <a:r>
              <a:rPr lang="en-US" b="1" dirty="0" err="1" smtClean="0"/>
              <a:t>disciplina</a:t>
            </a:r>
            <a:r>
              <a:rPr lang="en-US" b="1" dirty="0" smtClean="0"/>
              <a:t> y los </a:t>
            </a:r>
            <a:r>
              <a:rPr lang="en-US" b="1" dirty="0" err="1" smtClean="0"/>
              <a:t>incentivos</a:t>
            </a:r>
            <a:r>
              <a:rPr lang="en-US" b="1" dirty="0" smtClean="0"/>
              <a:t> </a:t>
            </a:r>
            <a:r>
              <a:rPr lang="en-US" b="1" dirty="0" err="1" smtClean="0"/>
              <a:t>necesarios</a:t>
            </a:r>
            <a:r>
              <a:rPr lang="en-US" b="1" dirty="0" smtClean="0"/>
              <a:t> </a:t>
            </a:r>
            <a:r>
              <a:rPr lang="en-US" b="1" dirty="0" err="1" smtClean="0"/>
              <a:t>para</a:t>
            </a:r>
            <a:r>
              <a:rPr lang="en-US" b="1" dirty="0" smtClean="0"/>
              <a:t> </a:t>
            </a:r>
            <a:r>
              <a:rPr lang="en-US" b="1" dirty="0" err="1" smtClean="0"/>
              <a:t>asegurar</a:t>
            </a:r>
            <a:r>
              <a:rPr lang="en-US" b="1" dirty="0" smtClean="0"/>
              <a:t>, en la </a:t>
            </a:r>
            <a:r>
              <a:rPr lang="en-US" b="1" dirty="0" err="1" smtClean="0"/>
              <a:t>práctica</a:t>
            </a:r>
            <a:r>
              <a:rPr lang="en-US" b="1" dirty="0" smtClean="0"/>
              <a:t>, </a:t>
            </a:r>
            <a:r>
              <a:rPr lang="en-US" b="1" dirty="0" err="1" smtClean="0"/>
              <a:t>eficiencia</a:t>
            </a:r>
            <a:r>
              <a:rPr lang="en-US" b="1" dirty="0" smtClean="0"/>
              <a:t> en la </a:t>
            </a:r>
            <a:r>
              <a:rPr lang="en-US" b="1" dirty="0" err="1" smtClean="0"/>
              <a:t>productividad</a:t>
            </a:r>
            <a:r>
              <a:rPr lang="en-US" dirty="0" smtClean="0"/>
              <a:t>  </a:t>
            </a:r>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4624"/>
            <a:ext cx="6995120" cy="1143000"/>
          </a:xfrm>
        </p:spPr>
        <p:txBody>
          <a:bodyPr/>
          <a:lstStyle/>
          <a:p>
            <a:r>
              <a:rPr lang="en-GB" dirty="0" err="1" smtClean="0"/>
              <a:t>Conclusiones</a:t>
            </a:r>
            <a:r>
              <a:rPr lang="en-GB" dirty="0" smtClean="0"/>
              <a:t> </a:t>
            </a:r>
            <a:endParaRPr lang="en-US" dirty="0"/>
          </a:p>
        </p:txBody>
      </p:sp>
      <p:sp>
        <p:nvSpPr>
          <p:cNvPr id="3" name="Content Placeholder 2"/>
          <p:cNvSpPr>
            <a:spLocks noGrp="1"/>
          </p:cNvSpPr>
          <p:nvPr>
            <p:ph idx="1"/>
          </p:nvPr>
        </p:nvSpPr>
        <p:spPr/>
        <p:txBody>
          <a:bodyPr>
            <a:normAutofit fontScale="47500" lnSpcReduction="20000"/>
          </a:bodyPr>
          <a:lstStyle/>
          <a:p>
            <a:r>
              <a:rPr lang="en-US" sz="3600" dirty="0" smtClean="0"/>
              <a:t>Los </a:t>
            </a:r>
            <a:r>
              <a:rPr lang="en-US" sz="3600" dirty="0" err="1" smtClean="0"/>
              <a:t>datos</a:t>
            </a:r>
            <a:r>
              <a:rPr lang="en-US" sz="3600" dirty="0" smtClean="0"/>
              <a:t> </a:t>
            </a:r>
            <a:r>
              <a:rPr lang="en-US" sz="3600" dirty="0" err="1" smtClean="0"/>
              <a:t>respaldan</a:t>
            </a:r>
            <a:r>
              <a:rPr lang="en-US" sz="3600" dirty="0" smtClean="0"/>
              <a:t> el </a:t>
            </a:r>
            <a:r>
              <a:rPr lang="en-US" sz="3600" dirty="0" err="1" smtClean="0"/>
              <a:t>conocimiento</a:t>
            </a:r>
            <a:r>
              <a:rPr lang="en-US" sz="3600" dirty="0" smtClean="0"/>
              <a:t> </a:t>
            </a:r>
            <a:r>
              <a:rPr lang="en-US" sz="3600" dirty="0" err="1" smtClean="0"/>
              <a:t>convencional</a:t>
            </a:r>
            <a:r>
              <a:rPr lang="en-US" sz="3600" dirty="0" smtClean="0"/>
              <a:t> de </a:t>
            </a:r>
            <a:r>
              <a:rPr lang="en-US" sz="3600" dirty="0" err="1" smtClean="0"/>
              <a:t>que</a:t>
            </a:r>
            <a:r>
              <a:rPr lang="en-US" sz="3600" dirty="0" smtClean="0"/>
              <a:t> los </a:t>
            </a:r>
            <a:r>
              <a:rPr lang="en-US" sz="3600" dirty="0" err="1" smtClean="0"/>
              <a:t>países</a:t>
            </a:r>
            <a:r>
              <a:rPr lang="en-US" sz="3600" dirty="0"/>
              <a:t> de mayor </a:t>
            </a:r>
            <a:r>
              <a:rPr lang="en-US" sz="3600" dirty="0" err="1"/>
              <a:t>tamaño</a:t>
            </a:r>
            <a:r>
              <a:rPr lang="en-US" sz="3600" dirty="0"/>
              <a:t> </a:t>
            </a:r>
            <a:r>
              <a:rPr lang="en-US" sz="3600" dirty="0" smtClean="0"/>
              <a:t>y </a:t>
            </a:r>
            <a:r>
              <a:rPr lang="en-US" sz="3600" dirty="0" err="1" smtClean="0"/>
              <a:t>desarrollados</a:t>
            </a:r>
            <a:r>
              <a:rPr lang="en-US" sz="3600" dirty="0" smtClean="0"/>
              <a:t> </a:t>
            </a:r>
            <a:r>
              <a:rPr lang="en-US" sz="3600" dirty="0" err="1" smtClean="0"/>
              <a:t>tienden</a:t>
            </a:r>
            <a:r>
              <a:rPr lang="en-US" sz="3600" dirty="0" smtClean="0"/>
              <a:t> a </a:t>
            </a:r>
            <a:r>
              <a:rPr lang="en-US" sz="3600" dirty="0" err="1" smtClean="0"/>
              <a:t>utilizar</a:t>
            </a:r>
            <a:r>
              <a:rPr lang="en-US" sz="3600" dirty="0" smtClean="0"/>
              <a:t> la </a:t>
            </a:r>
            <a:r>
              <a:rPr lang="en-US" sz="3600" dirty="0" err="1" smtClean="0"/>
              <a:t>descentralización</a:t>
            </a:r>
            <a:r>
              <a:rPr lang="en-US" sz="3600" dirty="0" smtClean="0"/>
              <a:t> de </a:t>
            </a:r>
            <a:r>
              <a:rPr lang="en-US" sz="3600" dirty="0" err="1" smtClean="0"/>
              <a:t>sistemas</a:t>
            </a:r>
            <a:r>
              <a:rPr lang="en-US" sz="3600" dirty="0" smtClean="0"/>
              <a:t> </a:t>
            </a:r>
            <a:r>
              <a:rPr lang="en-US" sz="3600" dirty="0" err="1" smtClean="0"/>
              <a:t>financieros</a:t>
            </a:r>
            <a:r>
              <a:rPr lang="en-US" sz="3600" dirty="0" smtClean="0"/>
              <a:t> de </a:t>
            </a:r>
            <a:r>
              <a:rPr lang="en-US" sz="3600" dirty="0" err="1" smtClean="0"/>
              <a:t>manera</a:t>
            </a:r>
            <a:r>
              <a:rPr lang="en-US" sz="3600" dirty="0" smtClean="0"/>
              <a:t> </a:t>
            </a:r>
            <a:r>
              <a:rPr lang="en-US" sz="3600" dirty="0" err="1" smtClean="0"/>
              <a:t>más</a:t>
            </a:r>
            <a:r>
              <a:rPr lang="en-US" sz="3600" dirty="0" smtClean="0"/>
              <a:t> </a:t>
            </a:r>
            <a:r>
              <a:rPr lang="en-US" sz="3600" dirty="0" err="1" smtClean="0"/>
              <a:t>recurrente</a:t>
            </a:r>
            <a:r>
              <a:rPr lang="en-US" sz="3600" dirty="0" smtClean="0"/>
              <a:t> </a:t>
            </a:r>
            <a:r>
              <a:rPr lang="en-US" sz="3600" dirty="0" err="1" smtClean="0"/>
              <a:t>que</a:t>
            </a:r>
            <a:r>
              <a:rPr lang="en-US" sz="3600" dirty="0" smtClean="0"/>
              <a:t> </a:t>
            </a:r>
            <a:r>
              <a:rPr lang="en-US" sz="3600" dirty="0" err="1" smtClean="0"/>
              <a:t>países</a:t>
            </a:r>
            <a:r>
              <a:rPr lang="en-US" sz="3600" dirty="0" smtClean="0"/>
              <a:t>  de </a:t>
            </a:r>
            <a:r>
              <a:rPr lang="en-US" sz="3600" dirty="0" err="1" smtClean="0"/>
              <a:t>menor</a:t>
            </a:r>
            <a:r>
              <a:rPr lang="en-US" sz="3600" dirty="0" smtClean="0"/>
              <a:t> </a:t>
            </a:r>
            <a:r>
              <a:rPr lang="en-US" sz="3600" dirty="0" err="1"/>
              <a:t>tamaño</a:t>
            </a:r>
            <a:r>
              <a:rPr lang="en-US" sz="3600" dirty="0" smtClean="0"/>
              <a:t> o </a:t>
            </a:r>
            <a:r>
              <a:rPr lang="en-US" sz="3600" dirty="0" err="1" smtClean="0"/>
              <a:t>países</a:t>
            </a:r>
            <a:r>
              <a:rPr lang="en-US" sz="3600" dirty="0" smtClean="0"/>
              <a:t> con </a:t>
            </a:r>
            <a:r>
              <a:rPr lang="en-US" sz="3600" dirty="0" err="1" smtClean="0"/>
              <a:t>economías</a:t>
            </a:r>
            <a:r>
              <a:rPr lang="en-US" sz="3600" dirty="0" smtClean="0"/>
              <a:t> </a:t>
            </a:r>
            <a:r>
              <a:rPr lang="en-US" sz="3600" dirty="0" err="1" smtClean="0"/>
              <a:t>emergentes</a:t>
            </a:r>
            <a:r>
              <a:rPr lang="en-US" sz="3600" dirty="0" smtClean="0"/>
              <a:t> o en </a:t>
            </a:r>
            <a:r>
              <a:rPr lang="en-US" sz="3600" dirty="0" err="1" smtClean="0"/>
              <a:t>vías</a:t>
            </a:r>
            <a:r>
              <a:rPr lang="en-US" sz="3600" dirty="0" smtClean="0"/>
              <a:t> de </a:t>
            </a:r>
            <a:r>
              <a:rPr lang="en-US" sz="3600" dirty="0" err="1" smtClean="0"/>
              <a:t>desarrollo</a:t>
            </a:r>
            <a:r>
              <a:rPr lang="en-US" sz="3600" dirty="0" smtClean="0"/>
              <a:t>. </a:t>
            </a:r>
          </a:p>
          <a:p>
            <a:r>
              <a:rPr lang="en-US" sz="3600" dirty="0" smtClean="0"/>
              <a:t>Los </a:t>
            </a:r>
            <a:r>
              <a:rPr lang="en-US" sz="3600" dirty="0" err="1" smtClean="0"/>
              <a:t>mecánismos</a:t>
            </a:r>
            <a:r>
              <a:rPr lang="en-US" sz="3600" dirty="0" smtClean="0"/>
              <a:t> y </a:t>
            </a:r>
            <a:r>
              <a:rPr lang="en-US" sz="3600" dirty="0" err="1" smtClean="0"/>
              <a:t>fórmulas</a:t>
            </a:r>
            <a:r>
              <a:rPr lang="en-US" sz="3600" dirty="0" smtClean="0"/>
              <a:t> de</a:t>
            </a:r>
            <a:r>
              <a:rPr lang="en-US" sz="3600" dirty="0" smtClean="0">
                <a:solidFill>
                  <a:srgbClr val="FF0000"/>
                </a:solidFill>
              </a:rPr>
              <a:t> </a:t>
            </a:r>
            <a:r>
              <a:rPr lang="en-US" sz="3600" dirty="0">
                <a:solidFill>
                  <a:srgbClr val="FF0000"/>
                </a:solidFill>
              </a:rPr>
              <a:t>t</a:t>
            </a:r>
            <a:r>
              <a:rPr lang="en-US" sz="3600" dirty="0" smtClean="0">
                <a:solidFill>
                  <a:srgbClr val="FF0000"/>
                </a:solidFill>
              </a:rPr>
              <a:t>ransfer/</a:t>
            </a:r>
            <a:r>
              <a:rPr lang="en-US" sz="3600" dirty="0" err="1" smtClean="0">
                <a:solidFill>
                  <a:srgbClr val="FF0000"/>
                </a:solidFill>
              </a:rPr>
              <a:t>equalisation</a:t>
            </a:r>
            <a:r>
              <a:rPr lang="en-US" sz="3600" dirty="0" smtClean="0">
                <a:solidFill>
                  <a:srgbClr val="FF0000"/>
                </a:solidFill>
              </a:rPr>
              <a:t> </a:t>
            </a:r>
            <a:r>
              <a:rPr lang="en-US" sz="3600" dirty="0" err="1" smtClean="0"/>
              <a:t>tienen</a:t>
            </a:r>
            <a:r>
              <a:rPr lang="en-US" sz="3600" dirty="0" smtClean="0"/>
              <a:t> un </a:t>
            </a:r>
            <a:r>
              <a:rPr lang="en-US" sz="3600" dirty="0" err="1" smtClean="0"/>
              <a:t>impacto</a:t>
            </a:r>
            <a:r>
              <a:rPr lang="en-US" sz="3600" dirty="0" smtClean="0"/>
              <a:t> </a:t>
            </a:r>
            <a:r>
              <a:rPr lang="en-US" sz="3600" dirty="0" err="1" smtClean="0"/>
              <a:t>significativo</a:t>
            </a:r>
            <a:r>
              <a:rPr lang="en-US" sz="3600" dirty="0" smtClean="0"/>
              <a:t> en el </a:t>
            </a:r>
            <a:r>
              <a:rPr lang="en-US" sz="3600" dirty="0" err="1" smtClean="0"/>
              <a:t>esfuerzo</a:t>
            </a:r>
            <a:r>
              <a:rPr lang="en-US" sz="3600" dirty="0" smtClean="0"/>
              <a:t> fiscal de </a:t>
            </a:r>
            <a:r>
              <a:rPr lang="en-US" sz="3600" dirty="0" err="1" smtClean="0"/>
              <a:t>niveles</a:t>
            </a:r>
            <a:r>
              <a:rPr lang="en-US" sz="3600" dirty="0" smtClean="0"/>
              <a:t> sub-</a:t>
            </a:r>
            <a:r>
              <a:rPr lang="en-US" sz="3600" dirty="0" err="1" smtClean="0"/>
              <a:t>nacionales</a:t>
            </a:r>
            <a:endParaRPr lang="en-US" sz="3600" dirty="0" smtClean="0"/>
          </a:p>
          <a:p>
            <a:r>
              <a:rPr lang="en-GB" sz="3600" dirty="0" smtClean="0"/>
              <a:t>La </a:t>
            </a:r>
            <a:r>
              <a:rPr lang="en-GB" sz="3600" dirty="0" err="1" smtClean="0"/>
              <a:t>aparición</a:t>
            </a:r>
            <a:r>
              <a:rPr lang="en-GB" sz="3600" dirty="0" smtClean="0"/>
              <a:t> </a:t>
            </a:r>
            <a:r>
              <a:rPr lang="en-GB" sz="3600" dirty="0" err="1" smtClean="0"/>
              <a:t>acelerada</a:t>
            </a:r>
            <a:r>
              <a:rPr lang="en-GB" sz="3600" dirty="0" smtClean="0"/>
              <a:t> de </a:t>
            </a:r>
            <a:r>
              <a:rPr lang="en-GB" sz="3600" dirty="0" err="1" smtClean="0"/>
              <a:t>economías</a:t>
            </a:r>
            <a:r>
              <a:rPr lang="en-GB" sz="3600" dirty="0" smtClean="0"/>
              <a:t> </a:t>
            </a:r>
            <a:r>
              <a:rPr lang="en-GB" sz="3600" dirty="0" err="1" smtClean="0"/>
              <a:t>emergentes</a:t>
            </a:r>
            <a:r>
              <a:rPr lang="en-GB" sz="3600" dirty="0" smtClean="0"/>
              <a:t> </a:t>
            </a:r>
            <a:r>
              <a:rPr lang="en-GB" sz="3600" dirty="0" err="1" smtClean="0"/>
              <a:t>sugiere</a:t>
            </a:r>
            <a:r>
              <a:rPr lang="en-GB" sz="3600" dirty="0" smtClean="0"/>
              <a:t> mayor </a:t>
            </a:r>
            <a:r>
              <a:rPr lang="en-GB" sz="3600" dirty="0" err="1" smtClean="0"/>
              <a:t>descentralización</a:t>
            </a:r>
            <a:r>
              <a:rPr lang="en-GB" sz="3600" dirty="0" smtClean="0"/>
              <a:t>, sin embargo </a:t>
            </a:r>
            <a:r>
              <a:rPr lang="en-GB" sz="3600" dirty="0" err="1" smtClean="0"/>
              <a:t>una</a:t>
            </a:r>
            <a:r>
              <a:rPr lang="en-GB" sz="3600" dirty="0" smtClean="0"/>
              <a:t> </a:t>
            </a:r>
            <a:r>
              <a:rPr lang="en-GB" sz="3600" dirty="0" err="1" smtClean="0"/>
              <a:t>reforma</a:t>
            </a:r>
            <a:r>
              <a:rPr lang="en-GB" sz="3600" dirty="0" smtClean="0"/>
              <a:t> </a:t>
            </a:r>
            <a:r>
              <a:rPr lang="en-GB" sz="3600" dirty="0" err="1" smtClean="0"/>
              <a:t>sistematizada</a:t>
            </a:r>
            <a:r>
              <a:rPr lang="en-GB" sz="3600" dirty="0" smtClean="0"/>
              <a:t> </a:t>
            </a:r>
            <a:r>
              <a:rPr lang="en-GB" sz="3600" dirty="0" err="1" smtClean="0"/>
              <a:t>es</a:t>
            </a:r>
            <a:r>
              <a:rPr lang="en-GB" sz="3600" dirty="0" smtClean="0"/>
              <a:t> </a:t>
            </a:r>
            <a:r>
              <a:rPr lang="en-GB" sz="3600" dirty="0" err="1" smtClean="0"/>
              <a:t>inusual</a:t>
            </a:r>
            <a:r>
              <a:rPr lang="en-GB" sz="3600" dirty="0" smtClean="0"/>
              <a:t>. </a:t>
            </a:r>
            <a:r>
              <a:rPr lang="en-GB" sz="3600" dirty="0" err="1" smtClean="0"/>
              <a:t>Evolución</a:t>
            </a:r>
            <a:r>
              <a:rPr lang="en-GB" sz="3600" dirty="0" smtClean="0"/>
              <a:t> en </a:t>
            </a:r>
            <a:r>
              <a:rPr lang="en-GB" sz="3600" dirty="0" err="1" smtClean="0"/>
              <a:t>lugar</a:t>
            </a:r>
            <a:r>
              <a:rPr lang="en-GB" sz="3600" dirty="0" smtClean="0"/>
              <a:t> de </a:t>
            </a:r>
            <a:r>
              <a:rPr lang="en-GB" sz="3600" dirty="0" err="1" smtClean="0"/>
              <a:t>revolución</a:t>
            </a:r>
            <a:r>
              <a:rPr lang="en-GB" sz="3600" dirty="0" smtClean="0"/>
              <a:t>? </a:t>
            </a:r>
          </a:p>
          <a:p>
            <a:r>
              <a:rPr lang="en-US" sz="3600" dirty="0" err="1"/>
              <a:t>Siendo</a:t>
            </a:r>
            <a:r>
              <a:rPr lang="en-US" sz="3600" dirty="0"/>
              <a:t> </a:t>
            </a:r>
            <a:r>
              <a:rPr lang="en-US" sz="3600" dirty="0" err="1"/>
              <a:t>que</a:t>
            </a:r>
            <a:r>
              <a:rPr lang="en-US" sz="3600" dirty="0"/>
              <a:t> los </a:t>
            </a:r>
            <a:r>
              <a:rPr lang="en-US" sz="3600" dirty="0" err="1"/>
              <a:t>poderes</a:t>
            </a:r>
            <a:r>
              <a:rPr lang="en-US" sz="3600" dirty="0"/>
              <a:t> </a:t>
            </a:r>
            <a:r>
              <a:rPr lang="en-US" sz="3600" dirty="0" err="1"/>
              <a:t>constitucionales</a:t>
            </a:r>
            <a:r>
              <a:rPr lang="en-US" sz="3600" dirty="0"/>
              <a:t> </a:t>
            </a:r>
            <a:r>
              <a:rPr lang="en-US" sz="3600" dirty="0" smtClean="0"/>
              <a:t>son </a:t>
            </a:r>
            <a:r>
              <a:rPr lang="en-US" sz="3600" dirty="0" err="1" smtClean="0"/>
              <a:t>relativamente</a:t>
            </a:r>
            <a:r>
              <a:rPr lang="en-US" sz="3600" dirty="0" smtClean="0"/>
              <a:t> </a:t>
            </a:r>
            <a:r>
              <a:rPr lang="en-US" sz="3600" dirty="0" err="1" smtClean="0"/>
              <a:t>fijos</a:t>
            </a:r>
            <a:r>
              <a:rPr lang="en-US" sz="3600" dirty="0" smtClean="0"/>
              <a:t>, </a:t>
            </a:r>
            <a:r>
              <a:rPr lang="en-US" sz="3600" dirty="0"/>
              <a:t>y </a:t>
            </a:r>
            <a:r>
              <a:rPr lang="en-US" sz="3600" dirty="0" err="1"/>
              <a:t>que</a:t>
            </a:r>
            <a:r>
              <a:rPr lang="en-US" sz="3600" dirty="0"/>
              <a:t> el </a:t>
            </a:r>
            <a:r>
              <a:rPr lang="en-US" sz="3600" dirty="0" err="1" smtClean="0"/>
              <a:t>tamaño</a:t>
            </a:r>
            <a:r>
              <a:rPr lang="en-US" sz="3600" dirty="0" smtClean="0"/>
              <a:t> </a:t>
            </a:r>
            <a:r>
              <a:rPr lang="en-US" sz="3600" dirty="0" err="1" smtClean="0"/>
              <a:t>geográfico</a:t>
            </a:r>
            <a:r>
              <a:rPr lang="en-US" sz="3600" dirty="0" smtClean="0"/>
              <a:t> de los </a:t>
            </a:r>
            <a:r>
              <a:rPr lang="en-US" sz="3600" dirty="0" err="1" smtClean="0"/>
              <a:t>países</a:t>
            </a:r>
            <a:r>
              <a:rPr lang="en-US" sz="3600" dirty="0" smtClean="0"/>
              <a:t> no cambia, y </a:t>
            </a:r>
            <a:r>
              <a:rPr lang="en-US" sz="3600" dirty="0" err="1" smtClean="0"/>
              <a:t>que</a:t>
            </a:r>
            <a:r>
              <a:rPr lang="en-US" sz="3600" dirty="0" smtClean="0"/>
              <a:t> </a:t>
            </a:r>
            <a:r>
              <a:rPr lang="en-US" sz="3600" dirty="0" err="1" smtClean="0"/>
              <a:t>dichos</a:t>
            </a:r>
            <a:r>
              <a:rPr lang="en-US" sz="3600" dirty="0" smtClean="0"/>
              <a:t> </a:t>
            </a:r>
            <a:r>
              <a:rPr lang="en-US" sz="3600" dirty="0" err="1" smtClean="0"/>
              <a:t>factores</a:t>
            </a:r>
            <a:r>
              <a:rPr lang="en-US" sz="3600" dirty="0" smtClean="0"/>
              <a:t> </a:t>
            </a:r>
            <a:r>
              <a:rPr lang="en-US" sz="3600" dirty="0" err="1" smtClean="0"/>
              <a:t>han</a:t>
            </a:r>
            <a:r>
              <a:rPr lang="en-US" sz="3600" dirty="0" smtClean="0"/>
              <a:t> </a:t>
            </a:r>
            <a:r>
              <a:rPr lang="en-US" sz="3600" dirty="0" err="1" smtClean="0"/>
              <a:t>sido</a:t>
            </a:r>
            <a:r>
              <a:rPr lang="en-US" sz="3600" dirty="0" smtClean="0"/>
              <a:t> </a:t>
            </a:r>
            <a:r>
              <a:rPr lang="en-US" sz="3600" dirty="0" err="1" smtClean="0"/>
              <a:t>intentificados</a:t>
            </a:r>
            <a:r>
              <a:rPr lang="en-US" sz="3600" dirty="0" smtClean="0"/>
              <a:t> en la </a:t>
            </a:r>
            <a:r>
              <a:rPr lang="en-US" sz="3600" dirty="0" err="1" smtClean="0"/>
              <a:t>literatura</a:t>
            </a:r>
            <a:r>
              <a:rPr lang="en-US" sz="3600" dirty="0" smtClean="0"/>
              <a:t> </a:t>
            </a:r>
            <a:r>
              <a:rPr lang="en-US" sz="3600" dirty="0" err="1" smtClean="0"/>
              <a:t>como</a:t>
            </a:r>
            <a:r>
              <a:rPr lang="en-US" sz="3600" dirty="0" smtClean="0"/>
              <a:t> </a:t>
            </a:r>
            <a:r>
              <a:rPr lang="en-US" sz="3600" dirty="0" err="1" smtClean="0"/>
              <a:t>factores</a:t>
            </a:r>
            <a:r>
              <a:rPr lang="en-US" sz="3600" dirty="0" smtClean="0"/>
              <a:t> </a:t>
            </a:r>
            <a:r>
              <a:rPr lang="en-US" sz="3600" dirty="0" err="1" smtClean="0"/>
              <a:t>principales</a:t>
            </a:r>
            <a:r>
              <a:rPr lang="en-US" sz="3600" dirty="0" smtClean="0"/>
              <a:t> </a:t>
            </a:r>
            <a:r>
              <a:rPr lang="en-US" sz="3600" dirty="0" err="1" smtClean="0"/>
              <a:t>para</a:t>
            </a:r>
            <a:r>
              <a:rPr lang="en-US" sz="3600" dirty="0" smtClean="0"/>
              <a:t> </a:t>
            </a:r>
            <a:r>
              <a:rPr lang="en-US" sz="3600" dirty="0" err="1" smtClean="0"/>
              <a:t>determinar</a:t>
            </a:r>
            <a:r>
              <a:rPr lang="en-US" sz="3600" dirty="0" smtClean="0"/>
              <a:t> el </a:t>
            </a:r>
            <a:r>
              <a:rPr lang="en-US" sz="3600" dirty="0" err="1" smtClean="0"/>
              <a:t>grado</a:t>
            </a:r>
            <a:r>
              <a:rPr lang="en-US" sz="3600" dirty="0" smtClean="0"/>
              <a:t> de </a:t>
            </a:r>
            <a:r>
              <a:rPr lang="en-US" sz="3600" dirty="0" err="1" smtClean="0"/>
              <a:t>descentralización</a:t>
            </a:r>
            <a:r>
              <a:rPr lang="en-US" sz="3600" dirty="0" smtClean="0"/>
              <a:t> fiscal; </a:t>
            </a:r>
            <a:r>
              <a:rPr lang="en-US" sz="3600" dirty="0" err="1" smtClean="0">
                <a:solidFill>
                  <a:srgbClr val="FF0000"/>
                </a:solidFill>
              </a:rPr>
              <a:t>una</a:t>
            </a:r>
            <a:r>
              <a:rPr lang="en-US" sz="3600" dirty="0" smtClean="0">
                <a:solidFill>
                  <a:srgbClr val="FF0000"/>
                </a:solidFill>
              </a:rPr>
              <a:t> </a:t>
            </a:r>
            <a:r>
              <a:rPr lang="en-US" sz="3600" dirty="0" err="1" smtClean="0">
                <a:solidFill>
                  <a:srgbClr val="FF0000"/>
                </a:solidFill>
              </a:rPr>
              <a:t>nueva</a:t>
            </a:r>
            <a:r>
              <a:rPr lang="en-US" sz="3600" dirty="0" smtClean="0">
                <a:solidFill>
                  <a:srgbClr val="FF0000"/>
                </a:solidFill>
              </a:rPr>
              <a:t> forma de </a:t>
            </a:r>
            <a:r>
              <a:rPr lang="en-US" sz="3600" dirty="0" err="1" smtClean="0">
                <a:solidFill>
                  <a:srgbClr val="FF0000"/>
                </a:solidFill>
              </a:rPr>
              <a:t>pensar</a:t>
            </a:r>
            <a:r>
              <a:rPr lang="en-US" sz="3600" dirty="0" smtClean="0">
                <a:solidFill>
                  <a:srgbClr val="FF0000"/>
                </a:solidFill>
              </a:rPr>
              <a:t> </a:t>
            </a:r>
            <a:r>
              <a:rPr lang="en-US" sz="3600" dirty="0" err="1" smtClean="0">
                <a:solidFill>
                  <a:srgbClr val="FF0000"/>
                </a:solidFill>
              </a:rPr>
              <a:t>sobre</a:t>
            </a:r>
            <a:r>
              <a:rPr lang="en-US" sz="3600" dirty="0" smtClean="0">
                <a:solidFill>
                  <a:srgbClr val="FF0000"/>
                </a:solidFill>
              </a:rPr>
              <a:t> los </a:t>
            </a:r>
            <a:r>
              <a:rPr lang="en-US" sz="3600" dirty="0" err="1" smtClean="0">
                <a:solidFill>
                  <a:srgbClr val="FF0000"/>
                </a:solidFill>
              </a:rPr>
              <a:t>méritos</a:t>
            </a:r>
            <a:r>
              <a:rPr lang="en-US" sz="3600" dirty="0" smtClean="0">
                <a:solidFill>
                  <a:srgbClr val="FF0000"/>
                </a:solidFill>
              </a:rPr>
              <a:t> de la </a:t>
            </a:r>
            <a:r>
              <a:rPr lang="en-US" sz="3600" dirty="0" err="1" smtClean="0">
                <a:solidFill>
                  <a:srgbClr val="FF0000"/>
                </a:solidFill>
              </a:rPr>
              <a:t>descentralización</a:t>
            </a:r>
            <a:r>
              <a:rPr lang="en-US" sz="3600" dirty="0" smtClean="0">
                <a:solidFill>
                  <a:srgbClr val="FF0000"/>
                </a:solidFill>
              </a:rPr>
              <a:t> </a:t>
            </a:r>
            <a:r>
              <a:rPr lang="en-US" sz="3600" dirty="0" err="1" smtClean="0">
                <a:solidFill>
                  <a:srgbClr val="FF0000"/>
                </a:solidFill>
              </a:rPr>
              <a:t>jugaría</a:t>
            </a:r>
            <a:r>
              <a:rPr lang="en-US" sz="3600" dirty="0" smtClean="0">
                <a:solidFill>
                  <a:srgbClr val="FF0000"/>
                </a:solidFill>
              </a:rPr>
              <a:t> un </a:t>
            </a:r>
            <a:r>
              <a:rPr lang="en-US" sz="3600" dirty="0" err="1" smtClean="0">
                <a:solidFill>
                  <a:srgbClr val="FF0000"/>
                </a:solidFill>
              </a:rPr>
              <a:t>papel</a:t>
            </a:r>
            <a:r>
              <a:rPr lang="en-US" sz="3600" dirty="0" smtClean="0">
                <a:solidFill>
                  <a:srgbClr val="FF0000"/>
                </a:solidFill>
              </a:rPr>
              <a:t> </a:t>
            </a:r>
            <a:r>
              <a:rPr lang="en-US" sz="3600" dirty="0" err="1" smtClean="0">
                <a:solidFill>
                  <a:srgbClr val="FF0000"/>
                </a:solidFill>
              </a:rPr>
              <a:t>importante</a:t>
            </a:r>
            <a:r>
              <a:rPr lang="en-US" sz="3600" dirty="0" smtClean="0">
                <a:solidFill>
                  <a:srgbClr val="FF0000"/>
                </a:solidFill>
              </a:rPr>
              <a:t> en la </a:t>
            </a:r>
            <a:r>
              <a:rPr lang="en-US" sz="3600" dirty="0" err="1" smtClean="0">
                <a:solidFill>
                  <a:srgbClr val="FF0000"/>
                </a:solidFill>
              </a:rPr>
              <a:t>formulación</a:t>
            </a:r>
            <a:r>
              <a:rPr lang="en-US" sz="3600" dirty="0" smtClean="0">
                <a:solidFill>
                  <a:srgbClr val="FF0000"/>
                </a:solidFill>
              </a:rPr>
              <a:t> de </a:t>
            </a:r>
            <a:r>
              <a:rPr lang="en-US" sz="3600" dirty="0" err="1" smtClean="0">
                <a:solidFill>
                  <a:srgbClr val="FF0000"/>
                </a:solidFill>
              </a:rPr>
              <a:t>políticas</a:t>
            </a:r>
            <a:r>
              <a:rPr lang="en-US" sz="3600" dirty="0" smtClean="0">
                <a:solidFill>
                  <a:srgbClr val="FF0000"/>
                </a:solidFill>
              </a:rPr>
              <a:t> </a:t>
            </a:r>
            <a:r>
              <a:rPr lang="en-US" sz="3600" dirty="0" err="1" smtClean="0">
                <a:solidFill>
                  <a:srgbClr val="FF0000"/>
                </a:solidFill>
              </a:rPr>
              <a:t>públicas</a:t>
            </a:r>
            <a:r>
              <a:rPr lang="en-US" sz="3600" dirty="0" smtClean="0"/>
              <a:t>.  </a:t>
            </a:r>
            <a:endParaRPr lang="en-US" sz="3600" dirty="0"/>
          </a:p>
          <a:p>
            <a:pPr>
              <a:buNone/>
            </a:pPr>
            <a:r>
              <a:rPr lang="en-GB" sz="3600" dirty="0" smtClean="0"/>
              <a:t> </a:t>
            </a:r>
          </a:p>
          <a:p>
            <a:r>
              <a:rPr lang="en-GB" sz="3800" b="1" dirty="0" err="1" smtClean="0"/>
              <a:t>Necesitamos</a:t>
            </a:r>
            <a:r>
              <a:rPr lang="en-GB" sz="3800" b="1" dirty="0" smtClean="0"/>
              <a:t> </a:t>
            </a:r>
            <a:r>
              <a:rPr lang="en-GB" sz="3800" b="1" dirty="0" err="1" smtClean="0"/>
              <a:t>una</a:t>
            </a:r>
            <a:r>
              <a:rPr lang="en-GB" sz="3800" b="1" dirty="0" smtClean="0"/>
              <a:t> </a:t>
            </a:r>
            <a:r>
              <a:rPr lang="en-GB" sz="3800" b="1" dirty="0" err="1" smtClean="0"/>
              <a:t>nueva</a:t>
            </a:r>
            <a:r>
              <a:rPr lang="en-GB" sz="3800" b="1" dirty="0" smtClean="0"/>
              <a:t> </a:t>
            </a:r>
            <a:r>
              <a:rPr lang="en-GB" sz="3800" b="1" dirty="0" err="1" smtClean="0"/>
              <a:t>ideología</a:t>
            </a:r>
            <a:r>
              <a:rPr lang="en-GB" sz="3800" b="1" dirty="0" smtClean="0"/>
              <a:t> </a:t>
            </a:r>
            <a:r>
              <a:rPr lang="en-GB" sz="3800" b="1" dirty="0" err="1" smtClean="0"/>
              <a:t>que</a:t>
            </a:r>
            <a:r>
              <a:rPr lang="en-GB" sz="3800" b="1" dirty="0" smtClean="0"/>
              <a:t> </a:t>
            </a:r>
            <a:r>
              <a:rPr lang="en-GB" sz="3800" b="1" dirty="0" err="1" smtClean="0"/>
              <a:t>vaya</a:t>
            </a:r>
            <a:r>
              <a:rPr lang="en-GB" sz="3800" b="1" dirty="0" smtClean="0"/>
              <a:t> </a:t>
            </a:r>
            <a:r>
              <a:rPr lang="en-GB" sz="3800" b="1" dirty="0" err="1" smtClean="0"/>
              <a:t>más</a:t>
            </a:r>
            <a:r>
              <a:rPr lang="en-GB" sz="3800" b="1" dirty="0" smtClean="0"/>
              <a:t> </a:t>
            </a:r>
            <a:r>
              <a:rPr lang="en-GB" sz="3800" b="1" dirty="0" err="1" smtClean="0"/>
              <a:t>allá</a:t>
            </a:r>
            <a:r>
              <a:rPr lang="en-GB" sz="3800" b="1" dirty="0" smtClean="0"/>
              <a:t> del </a:t>
            </a:r>
            <a:r>
              <a:rPr lang="en-GB" sz="3800" b="1" dirty="0" err="1" smtClean="0"/>
              <a:t>conocimiento</a:t>
            </a:r>
            <a:r>
              <a:rPr lang="en-GB" sz="3800" b="1" dirty="0" smtClean="0"/>
              <a:t> </a:t>
            </a:r>
            <a:r>
              <a:rPr lang="en-GB" sz="3800" b="1" dirty="0" err="1" smtClean="0"/>
              <a:t>convencional</a:t>
            </a:r>
            <a:r>
              <a:rPr lang="en-GB" sz="3800" b="1" dirty="0" smtClean="0"/>
              <a:t> </a:t>
            </a:r>
            <a:r>
              <a:rPr lang="en-GB" sz="3800" b="1" dirty="0" err="1" smtClean="0"/>
              <a:t>acerca</a:t>
            </a:r>
            <a:r>
              <a:rPr lang="en-GB" sz="3800" b="1" dirty="0" smtClean="0"/>
              <a:t> de </a:t>
            </a:r>
            <a:r>
              <a:rPr lang="en-GB" sz="3800" b="1" dirty="0" err="1" smtClean="0"/>
              <a:t>cuáles</a:t>
            </a:r>
            <a:r>
              <a:rPr lang="en-GB" sz="3800" b="1" dirty="0" smtClean="0"/>
              <a:t> </a:t>
            </a:r>
            <a:r>
              <a:rPr lang="en-GB" sz="3800" b="1" dirty="0" err="1" smtClean="0"/>
              <a:t>países</a:t>
            </a:r>
            <a:r>
              <a:rPr lang="en-GB" sz="3800" b="1" dirty="0" smtClean="0"/>
              <a:t> </a:t>
            </a:r>
            <a:r>
              <a:rPr lang="en-GB" sz="3800" b="1" dirty="0" err="1" smtClean="0"/>
              <a:t>deberían</a:t>
            </a:r>
            <a:r>
              <a:rPr lang="en-GB" sz="3800" b="1" dirty="0" smtClean="0"/>
              <a:t> </a:t>
            </a:r>
            <a:r>
              <a:rPr lang="en-GB" sz="3800" b="1" dirty="0" err="1" smtClean="0"/>
              <a:t>descentralizar</a:t>
            </a:r>
            <a:r>
              <a:rPr lang="en-GB" sz="3800" b="1" dirty="0" smtClean="0"/>
              <a:t> y </a:t>
            </a:r>
            <a:r>
              <a:rPr lang="en-GB" sz="3800" b="1" dirty="0" err="1" smtClean="0"/>
              <a:t>cuándo</a:t>
            </a:r>
            <a:r>
              <a:rPr lang="en-GB" sz="3800" b="1" dirty="0" smtClean="0"/>
              <a:t> </a:t>
            </a:r>
            <a:r>
              <a:rPr lang="en-GB" sz="3800" b="1" dirty="0" err="1" smtClean="0"/>
              <a:t>deberían</a:t>
            </a:r>
            <a:r>
              <a:rPr lang="en-GB" sz="3800" b="1" dirty="0" smtClean="0"/>
              <a:t> </a:t>
            </a:r>
            <a:r>
              <a:rPr lang="en-GB" sz="3800" b="1" dirty="0" err="1" smtClean="0"/>
              <a:t>hacerlo</a:t>
            </a:r>
            <a:r>
              <a:rPr lang="en-GB" sz="3800" b="1" dirty="0" smtClean="0"/>
              <a:t>? </a:t>
            </a:r>
            <a:endParaRPr lang="en-US" sz="3800" b="1"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ITD Conference </a:t>
            </a:r>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49" t="11677" r="32189" b="36503"/>
          <a:stretch/>
        </p:blipFill>
        <p:spPr bwMode="auto">
          <a:xfrm>
            <a:off x="395536" y="1484784"/>
            <a:ext cx="3672408" cy="471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553" t="16828" r="32276" b="51269"/>
          <a:stretch/>
        </p:blipFill>
        <p:spPr bwMode="auto">
          <a:xfrm>
            <a:off x="4427984" y="2080063"/>
            <a:ext cx="444754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58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6923112" cy="1143000"/>
          </a:xfrm>
        </p:spPr>
        <p:txBody>
          <a:bodyPr/>
          <a:lstStyle/>
          <a:p>
            <a:r>
              <a:rPr lang="en-GB" dirty="0" err="1" smtClean="0"/>
              <a:t>Descentralización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La idea </a:t>
            </a:r>
            <a:r>
              <a:rPr lang="en-US" dirty="0" err="1" smtClean="0"/>
              <a:t>detrás</a:t>
            </a:r>
            <a:r>
              <a:rPr lang="en-US" dirty="0" smtClean="0"/>
              <a:t> de la </a:t>
            </a:r>
            <a:r>
              <a:rPr lang="en-US" dirty="0" err="1" smtClean="0"/>
              <a:t>descentralización</a:t>
            </a:r>
            <a:r>
              <a:rPr lang="en-US" dirty="0" smtClean="0"/>
              <a:t> </a:t>
            </a:r>
            <a:r>
              <a:rPr lang="en-US" dirty="0" err="1" smtClean="0"/>
              <a:t>es</a:t>
            </a:r>
            <a:r>
              <a:rPr lang="en-US" dirty="0" smtClean="0"/>
              <a:t> </a:t>
            </a:r>
            <a:r>
              <a:rPr lang="en-US" dirty="0" err="1" smtClean="0"/>
              <a:t>que</a:t>
            </a:r>
            <a:r>
              <a:rPr lang="en-US" dirty="0" smtClean="0"/>
              <a:t> </a:t>
            </a:r>
            <a:r>
              <a:rPr lang="en-US" dirty="0" err="1" smtClean="0"/>
              <a:t>diferentes</a:t>
            </a:r>
            <a:r>
              <a:rPr lang="en-US" dirty="0" smtClean="0"/>
              <a:t> </a:t>
            </a:r>
            <a:r>
              <a:rPr lang="en-US" dirty="0" err="1" smtClean="0"/>
              <a:t>comunidades</a:t>
            </a:r>
            <a:r>
              <a:rPr lang="en-US" dirty="0" smtClean="0"/>
              <a:t>, </a:t>
            </a:r>
            <a:r>
              <a:rPr lang="en-US" dirty="0" err="1" smtClean="0"/>
              <a:t>geográficamente</a:t>
            </a:r>
            <a:r>
              <a:rPr lang="en-US" dirty="0" smtClean="0"/>
              <a:t> </a:t>
            </a:r>
            <a:r>
              <a:rPr lang="en-US" dirty="0" err="1" smtClean="0"/>
              <a:t>separadas</a:t>
            </a:r>
            <a:r>
              <a:rPr lang="en-US" dirty="0" smtClean="0"/>
              <a:t>, </a:t>
            </a:r>
            <a:r>
              <a:rPr lang="en-US" dirty="0" err="1" smtClean="0"/>
              <a:t>enfrentan</a:t>
            </a:r>
            <a:r>
              <a:rPr lang="en-US" dirty="0" smtClean="0"/>
              <a:t> </a:t>
            </a:r>
            <a:r>
              <a:rPr lang="en-US" dirty="0" err="1" smtClean="0"/>
              <a:t>problemas</a:t>
            </a:r>
            <a:r>
              <a:rPr lang="en-US" dirty="0" smtClean="0"/>
              <a:t> </a:t>
            </a:r>
            <a:r>
              <a:rPr lang="en-US" dirty="0" err="1" smtClean="0"/>
              <a:t>distintos</a:t>
            </a:r>
            <a:r>
              <a:rPr lang="en-US" dirty="0" smtClean="0"/>
              <a:t> (</a:t>
            </a:r>
            <a:r>
              <a:rPr lang="en-US" dirty="0" err="1" smtClean="0"/>
              <a:t>que</a:t>
            </a:r>
            <a:r>
              <a:rPr lang="en-US" dirty="0" smtClean="0"/>
              <a:t> </a:t>
            </a:r>
            <a:r>
              <a:rPr lang="en-US" dirty="0" err="1" smtClean="0"/>
              <a:t>pueden</a:t>
            </a:r>
            <a:r>
              <a:rPr lang="en-US" dirty="0" smtClean="0"/>
              <a:t> </a:t>
            </a:r>
            <a:r>
              <a:rPr lang="en-US" dirty="0" err="1" smtClean="0"/>
              <a:t>ser</a:t>
            </a:r>
            <a:r>
              <a:rPr lang="en-US" dirty="0" smtClean="0"/>
              <a:t> </a:t>
            </a:r>
            <a:r>
              <a:rPr lang="en-US" dirty="0" err="1" smtClean="0"/>
              <a:t>impercetibles</a:t>
            </a:r>
            <a:r>
              <a:rPr lang="en-US" dirty="0" smtClean="0"/>
              <a:t> </a:t>
            </a:r>
            <a:r>
              <a:rPr lang="en-US" dirty="0" err="1" smtClean="0"/>
              <a:t>para</a:t>
            </a:r>
            <a:r>
              <a:rPr lang="en-US" dirty="0" smtClean="0"/>
              <a:t> el </a:t>
            </a:r>
            <a:r>
              <a:rPr lang="en-US" dirty="0" err="1" smtClean="0"/>
              <a:t>gobierno</a:t>
            </a:r>
            <a:r>
              <a:rPr lang="en-US" dirty="0" smtClean="0"/>
              <a:t> central) y </a:t>
            </a:r>
            <a:r>
              <a:rPr lang="en-US" dirty="0" err="1" smtClean="0"/>
              <a:t>por</a:t>
            </a:r>
            <a:r>
              <a:rPr lang="en-US" dirty="0" smtClean="0"/>
              <a:t> lo </a:t>
            </a:r>
            <a:r>
              <a:rPr lang="en-US" dirty="0" err="1" smtClean="0"/>
              <a:t>tanto</a:t>
            </a:r>
            <a:r>
              <a:rPr lang="en-US" dirty="0" smtClean="0"/>
              <a:t> </a:t>
            </a:r>
            <a:r>
              <a:rPr lang="en-US" dirty="0" err="1" smtClean="0"/>
              <a:t>requieren</a:t>
            </a:r>
            <a:r>
              <a:rPr lang="en-US" dirty="0" smtClean="0"/>
              <a:t> </a:t>
            </a:r>
            <a:r>
              <a:rPr lang="en-US" dirty="0" err="1" smtClean="0"/>
              <a:t>soluciones</a:t>
            </a:r>
            <a:r>
              <a:rPr lang="en-US" dirty="0" smtClean="0"/>
              <a:t> </a:t>
            </a:r>
            <a:r>
              <a:rPr lang="en-US" dirty="0" err="1" smtClean="0"/>
              <a:t>distintas</a:t>
            </a:r>
            <a:r>
              <a:rPr lang="en-US" dirty="0" smtClean="0"/>
              <a:t>. </a:t>
            </a:r>
          </a:p>
          <a:p>
            <a:r>
              <a:rPr lang="en-US" dirty="0" smtClean="0"/>
              <a:t>Los </a:t>
            </a:r>
            <a:r>
              <a:rPr lang="en-US" dirty="0" err="1" smtClean="0"/>
              <a:t>gobiernos</a:t>
            </a:r>
            <a:r>
              <a:rPr lang="en-US" dirty="0" smtClean="0"/>
              <a:t> </a:t>
            </a:r>
            <a:r>
              <a:rPr lang="en-US" dirty="0" err="1" smtClean="0"/>
              <a:t>centrales</a:t>
            </a:r>
            <a:r>
              <a:rPr lang="en-US" dirty="0" smtClean="0"/>
              <a:t> no </a:t>
            </a:r>
            <a:r>
              <a:rPr lang="en-US" dirty="0" err="1" smtClean="0"/>
              <a:t>tienen</a:t>
            </a:r>
            <a:r>
              <a:rPr lang="en-US" dirty="0" smtClean="0"/>
              <a:t> la </a:t>
            </a:r>
            <a:r>
              <a:rPr lang="en-US" dirty="0" err="1" smtClean="0"/>
              <a:t>capacidad</a:t>
            </a:r>
            <a:r>
              <a:rPr lang="en-US" dirty="0" smtClean="0"/>
              <a:t> de </a:t>
            </a:r>
            <a:r>
              <a:rPr lang="en-US" dirty="0" err="1" smtClean="0"/>
              <a:t>abordar</a:t>
            </a:r>
            <a:r>
              <a:rPr lang="en-US" dirty="0" smtClean="0"/>
              <a:t> el </a:t>
            </a:r>
            <a:r>
              <a:rPr lang="en-US" dirty="0" err="1" smtClean="0"/>
              <a:t>sinnúmero</a:t>
            </a:r>
            <a:r>
              <a:rPr lang="en-US" dirty="0" smtClean="0"/>
              <a:t> de </a:t>
            </a:r>
            <a:r>
              <a:rPr lang="en-US" dirty="0" err="1" smtClean="0"/>
              <a:t>situaciones</a:t>
            </a:r>
            <a:r>
              <a:rPr lang="en-US" dirty="0" smtClean="0"/>
              <a:t> </a:t>
            </a:r>
            <a:r>
              <a:rPr lang="en-US" dirty="0" err="1" smtClean="0"/>
              <a:t>que</a:t>
            </a:r>
            <a:r>
              <a:rPr lang="en-US" dirty="0" smtClean="0"/>
              <a:t> </a:t>
            </a:r>
            <a:r>
              <a:rPr lang="en-US" dirty="0" err="1" smtClean="0"/>
              <a:t>ocurren</a:t>
            </a:r>
            <a:r>
              <a:rPr lang="en-US" dirty="0" smtClean="0"/>
              <a:t> en el </a:t>
            </a:r>
            <a:r>
              <a:rPr lang="en-US" dirty="0" err="1" smtClean="0"/>
              <a:t>nivel</a:t>
            </a:r>
            <a:r>
              <a:rPr lang="en-US" dirty="0" smtClean="0"/>
              <a:t> local</a:t>
            </a:r>
          </a:p>
          <a:p>
            <a:r>
              <a:rPr lang="en-US" dirty="0" smtClean="0"/>
              <a:t>Para </a:t>
            </a:r>
            <a:r>
              <a:rPr lang="en-US" dirty="0" err="1" smtClean="0"/>
              <a:t>solucionar</a:t>
            </a:r>
            <a:r>
              <a:rPr lang="en-US" dirty="0" smtClean="0"/>
              <a:t> </a:t>
            </a:r>
            <a:r>
              <a:rPr lang="en-US" dirty="0" err="1" smtClean="0"/>
              <a:t>problemas</a:t>
            </a:r>
            <a:r>
              <a:rPr lang="en-US" dirty="0" smtClean="0"/>
              <a:t>, los </a:t>
            </a:r>
            <a:r>
              <a:rPr lang="en-US" dirty="0" err="1" smtClean="0"/>
              <a:t>futuros</a:t>
            </a:r>
            <a:r>
              <a:rPr lang="en-US" dirty="0" smtClean="0"/>
              <a:t> </a:t>
            </a:r>
            <a:r>
              <a:rPr lang="en-US" dirty="0" err="1" smtClean="0"/>
              <a:t>sistemas</a:t>
            </a:r>
            <a:r>
              <a:rPr lang="en-US" dirty="0" smtClean="0"/>
              <a:t> de </a:t>
            </a:r>
            <a:r>
              <a:rPr lang="en-US" dirty="0" err="1" smtClean="0"/>
              <a:t>gobierno</a:t>
            </a:r>
            <a:r>
              <a:rPr lang="en-US" dirty="0" smtClean="0"/>
              <a:t> </a:t>
            </a:r>
            <a:r>
              <a:rPr lang="en-US" dirty="0" err="1" smtClean="0"/>
              <a:t>posiblemente</a:t>
            </a:r>
            <a:r>
              <a:rPr lang="en-US" dirty="0" smtClean="0"/>
              <a:t> </a:t>
            </a:r>
            <a:r>
              <a:rPr lang="en-US" dirty="0" err="1" smtClean="0"/>
              <a:t>requerirán</a:t>
            </a:r>
            <a:r>
              <a:rPr lang="en-US" dirty="0" smtClean="0"/>
              <a:t> mayor </a:t>
            </a:r>
            <a:r>
              <a:rPr lang="en-US" dirty="0" err="1" smtClean="0"/>
              <a:t>descentralización</a:t>
            </a:r>
            <a:r>
              <a:rPr lang="en-US" dirty="0" smtClean="0"/>
              <a:t> y mayor </a:t>
            </a:r>
            <a:r>
              <a:rPr lang="en-US" dirty="0" err="1" smtClean="0"/>
              <a:t>participación</a:t>
            </a:r>
            <a:r>
              <a:rPr lang="en-US" dirty="0" smtClean="0"/>
              <a:t> de la </a:t>
            </a:r>
            <a:r>
              <a:rPr lang="en-US" dirty="0" err="1" smtClean="0"/>
              <a:t>sociedad</a:t>
            </a:r>
            <a:r>
              <a:rPr lang="en-US" dirty="0" smtClean="0"/>
              <a:t> civil y del sector </a:t>
            </a:r>
            <a:r>
              <a:rPr lang="en-US" dirty="0" err="1" smtClean="0"/>
              <a:t>privado</a:t>
            </a:r>
            <a:r>
              <a:rPr lang="en-US" dirty="0" smtClean="0"/>
              <a:t>.</a:t>
            </a:r>
          </a:p>
          <a:p>
            <a:r>
              <a:rPr lang="en-GB" dirty="0" err="1" smtClean="0"/>
              <a:t>Ahora</a:t>
            </a:r>
            <a:r>
              <a:rPr lang="en-GB" dirty="0" smtClean="0"/>
              <a:t> </a:t>
            </a:r>
            <a:r>
              <a:rPr lang="en-GB" dirty="0" err="1" smtClean="0"/>
              <a:t>bien</a:t>
            </a:r>
            <a:r>
              <a:rPr lang="en-GB" dirty="0" smtClean="0"/>
              <a:t>, </a:t>
            </a:r>
            <a:r>
              <a:rPr lang="en-GB" dirty="0" err="1" smtClean="0"/>
              <a:t>cómo</a:t>
            </a:r>
            <a:r>
              <a:rPr lang="en-GB" dirty="0" smtClean="0"/>
              <a:t> se </a:t>
            </a:r>
            <a:r>
              <a:rPr lang="en-GB" dirty="0" err="1" smtClean="0"/>
              <a:t>financian</a:t>
            </a:r>
            <a:r>
              <a:rPr lang="en-GB" dirty="0" smtClean="0"/>
              <a:t> los </a:t>
            </a:r>
            <a:r>
              <a:rPr lang="en-GB" dirty="0" err="1" smtClean="0"/>
              <a:t>gobiernos</a:t>
            </a:r>
            <a:r>
              <a:rPr lang="en-GB" dirty="0" smtClean="0"/>
              <a:t> </a:t>
            </a:r>
            <a:r>
              <a:rPr lang="en-GB" dirty="0" err="1" smtClean="0"/>
              <a:t>descentralizados</a:t>
            </a:r>
            <a:r>
              <a:rPr lang="en-GB" dirty="0" smtClean="0"/>
              <a:t> y </a:t>
            </a:r>
            <a:r>
              <a:rPr lang="en-GB" dirty="0" err="1" smtClean="0"/>
              <a:t>qué</a:t>
            </a:r>
            <a:r>
              <a:rPr lang="en-GB" dirty="0" smtClean="0"/>
              <a:t> se </a:t>
            </a:r>
            <a:r>
              <a:rPr lang="en-GB" dirty="0" err="1" smtClean="0"/>
              <a:t>descentraliza</a:t>
            </a:r>
            <a:r>
              <a:rPr lang="en-GB" dirty="0" smtClean="0"/>
              <a:t>? </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6995120" cy="1143000"/>
          </a:xfrm>
        </p:spPr>
        <p:txBody>
          <a:bodyPr/>
          <a:lstStyle/>
          <a:p>
            <a:r>
              <a:rPr lang="en-GB" dirty="0" err="1" smtClean="0"/>
              <a:t>Alternativas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err="1" smtClean="0"/>
              <a:t>Devolución</a:t>
            </a:r>
            <a:r>
              <a:rPr lang="en-US" u="sng" dirty="0" smtClean="0"/>
              <a:t> – </a:t>
            </a:r>
            <a:r>
              <a:rPr lang="en-US" u="sng" dirty="0" err="1" smtClean="0"/>
              <a:t>poder</a:t>
            </a:r>
            <a:r>
              <a:rPr lang="en-US" u="sng" dirty="0" smtClean="0"/>
              <a:t> </a:t>
            </a:r>
            <a:r>
              <a:rPr lang="en-US" u="sng" dirty="0" err="1" smtClean="0"/>
              <a:t>político</a:t>
            </a:r>
            <a:r>
              <a:rPr lang="en-US" u="sng" dirty="0" smtClean="0"/>
              <a:t> </a:t>
            </a:r>
            <a:r>
              <a:rPr lang="en-US" u="sng" dirty="0" err="1" smtClean="0"/>
              <a:t>disperso</a:t>
            </a:r>
            <a:endParaRPr lang="en-US" u="sng" dirty="0" smtClean="0"/>
          </a:p>
          <a:p>
            <a:pPr lvl="1"/>
            <a:r>
              <a:rPr lang="en-US" dirty="0" err="1" smtClean="0"/>
              <a:t>Transfiere</a:t>
            </a:r>
            <a:r>
              <a:rPr lang="en-US" dirty="0" smtClean="0"/>
              <a:t> </a:t>
            </a:r>
            <a:r>
              <a:rPr lang="en-US" dirty="0" err="1" smtClean="0"/>
              <a:t>responsabilidades</a:t>
            </a:r>
            <a:r>
              <a:rPr lang="en-US" dirty="0" smtClean="0"/>
              <a:t> </a:t>
            </a:r>
            <a:r>
              <a:rPr lang="en-US" dirty="0" err="1" smtClean="0"/>
              <a:t>gubernamentales</a:t>
            </a:r>
            <a:r>
              <a:rPr lang="en-US" dirty="0" smtClean="0"/>
              <a:t> a los </a:t>
            </a:r>
            <a:r>
              <a:rPr lang="en-US" dirty="0" err="1" smtClean="0"/>
              <a:t>niveles</a:t>
            </a:r>
            <a:r>
              <a:rPr lang="en-US" dirty="0" smtClean="0"/>
              <a:t> locales y </a:t>
            </a:r>
            <a:r>
              <a:rPr lang="en-US" dirty="0" err="1" smtClean="0"/>
              <a:t>regionales</a:t>
            </a:r>
            <a:r>
              <a:rPr lang="en-US" dirty="0" smtClean="0"/>
              <a:t> y </a:t>
            </a:r>
            <a:r>
              <a:rPr lang="en-US" dirty="0" err="1" smtClean="0"/>
              <a:t>las</a:t>
            </a:r>
            <a:r>
              <a:rPr lang="en-US" dirty="0" smtClean="0"/>
              <a:t> </a:t>
            </a:r>
            <a:r>
              <a:rPr lang="en-US" dirty="0" err="1" smtClean="0"/>
              <a:t>elimina</a:t>
            </a:r>
            <a:r>
              <a:rPr lang="en-US" dirty="0" smtClean="0"/>
              <a:t> del </a:t>
            </a:r>
            <a:r>
              <a:rPr lang="en-US" dirty="0" err="1" smtClean="0"/>
              <a:t>ámbito</a:t>
            </a:r>
            <a:r>
              <a:rPr lang="en-US" dirty="0" smtClean="0"/>
              <a:t> del </a:t>
            </a:r>
            <a:r>
              <a:rPr lang="en-US" dirty="0" err="1" smtClean="0"/>
              <a:t>gobierno</a:t>
            </a:r>
            <a:r>
              <a:rPr lang="en-US" dirty="0" smtClean="0"/>
              <a:t> central</a:t>
            </a:r>
          </a:p>
          <a:p>
            <a:r>
              <a:rPr lang="en-US" u="sng" dirty="0" err="1" smtClean="0"/>
              <a:t>Delegación</a:t>
            </a:r>
            <a:r>
              <a:rPr lang="en-US" u="sng" dirty="0" smtClean="0"/>
              <a:t>– </a:t>
            </a:r>
            <a:r>
              <a:rPr lang="en-US" u="sng" dirty="0" err="1" smtClean="0"/>
              <a:t>dispersión</a:t>
            </a:r>
            <a:r>
              <a:rPr lang="en-US" u="sng" dirty="0" smtClean="0"/>
              <a:t> </a:t>
            </a:r>
            <a:r>
              <a:rPr lang="en-US" u="sng" dirty="0" err="1" smtClean="0"/>
              <a:t>limitada</a:t>
            </a:r>
            <a:r>
              <a:rPr lang="en-US" u="sng" dirty="0" smtClean="0"/>
              <a:t> del </a:t>
            </a:r>
            <a:r>
              <a:rPr lang="en-US" u="sng" dirty="0" err="1" smtClean="0"/>
              <a:t>poder</a:t>
            </a:r>
            <a:r>
              <a:rPr lang="en-US" u="sng" dirty="0" smtClean="0"/>
              <a:t> </a:t>
            </a:r>
            <a:r>
              <a:rPr lang="en-US" u="sng" dirty="0" err="1" smtClean="0"/>
              <a:t>político</a:t>
            </a:r>
            <a:endParaRPr lang="en-US" u="sng" dirty="0" smtClean="0"/>
          </a:p>
          <a:p>
            <a:pPr lvl="1"/>
            <a:r>
              <a:rPr lang="en-GB" dirty="0" err="1" smtClean="0"/>
              <a:t>Transfiere</a:t>
            </a:r>
            <a:r>
              <a:rPr lang="en-GB" dirty="0" smtClean="0"/>
              <a:t> </a:t>
            </a:r>
            <a:r>
              <a:rPr lang="en-GB" dirty="0" err="1" smtClean="0"/>
              <a:t>algunas</a:t>
            </a:r>
            <a:r>
              <a:rPr lang="en-GB" dirty="0" smtClean="0"/>
              <a:t> </a:t>
            </a:r>
            <a:r>
              <a:rPr lang="en-GB" dirty="0" err="1" smtClean="0"/>
              <a:t>responsabilidades</a:t>
            </a:r>
            <a:r>
              <a:rPr lang="en-GB" dirty="0" smtClean="0"/>
              <a:t> a </a:t>
            </a:r>
            <a:r>
              <a:rPr lang="en-GB" dirty="0" err="1" smtClean="0"/>
              <a:t>niveles</a:t>
            </a:r>
            <a:r>
              <a:rPr lang="en-GB" dirty="0" smtClean="0"/>
              <a:t> </a:t>
            </a:r>
            <a:r>
              <a:rPr lang="en-GB" dirty="0" err="1" smtClean="0"/>
              <a:t>inferiores</a:t>
            </a:r>
            <a:r>
              <a:rPr lang="en-GB" dirty="0" smtClean="0"/>
              <a:t> de </a:t>
            </a:r>
            <a:r>
              <a:rPr lang="en-GB" dirty="0" err="1" smtClean="0"/>
              <a:t>gobierno</a:t>
            </a:r>
            <a:r>
              <a:rPr lang="en-GB" dirty="0" smtClean="0"/>
              <a:t>, </a:t>
            </a:r>
            <a:r>
              <a:rPr lang="en-GB" dirty="0" err="1" smtClean="0"/>
              <a:t>pero</a:t>
            </a:r>
            <a:r>
              <a:rPr lang="en-GB" dirty="0" smtClean="0"/>
              <a:t> no  </a:t>
            </a:r>
            <a:r>
              <a:rPr lang="en-GB" dirty="0" err="1" smtClean="0"/>
              <a:t>aquellas</a:t>
            </a:r>
            <a:r>
              <a:rPr lang="en-GB" dirty="0" smtClean="0"/>
              <a:t> </a:t>
            </a:r>
            <a:r>
              <a:rPr lang="en-GB" dirty="0" err="1" smtClean="0"/>
              <a:t>que</a:t>
            </a:r>
            <a:r>
              <a:rPr lang="en-GB" dirty="0" smtClean="0"/>
              <a:t> se </a:t>
            </a:r>
            <a:r>
              <a:rPr lang="en-GB" dirty="0" err="1" smtClean="0"/>
              <a:t>relacionan</a:t>
            </a:r>
            <a:r>
              <a:rPr lang="en-GB" dirty="0" smtClean="0"/>
              <a:t> con </a:t>
            </a:r>
            <a:r>
              <a:rPr lang="en-GB" dirty="0" err="1" smtClean="0"/>
              <a:t>decisiones</a:t>
            </a:r>
            <a:r>
              <a:rPr lang="en-GB" dirty="0" smtClean="0"/>
              <a:t> clave de la </a:t>
            </a:r>
            <a:r>
              <a:rPr lang="en-GB" dirty="0" err="1" smtClean="0"/>
              <a:t>administración</a:t>
            </a:r>
            <a:r>
              <a:rPr lang="en-GB" dirty="0" smtClean="0"/>
              <a:t> </a:t>
            </a:r>
            <a:endParaRPr lang="en-US" dirty="0" smtClean="0"/>
          </a:p>
          <a:p>
            <a:r>
              <a:rPr lang="en-US" u="sng" dirty="0" err="1" smtClean="0"/>
              <a:t>Desconcentración</a:t>
            </a:r>
            <a:r>
              <a:rPr lang="en-US" u="sng" dirty="0" smtClean="0"/>
              <a:t> – </a:t>
            </a:r>
            <a:r>
              <a:rPr lang="en-US" u="sng" dirty="0" err="1" smtClean="0"/>
              <a:t>poder</a:t>
            </a:r>
            <a:r>
              <a:rPr lang="en-US" u="sng" dirty="0" smtClean="0"/>
              <a:t> </a:t>
            </a:r>
            <a:r>
              <a:rPr lang="en-US" u="sng" dirty="0" err="1" smtClean="0"/>
              <a:t>político</a:t>
            </a:r>
            <a:r>
              <a:rPr lang="en-US" u="sng" dirty="0" smtClean="0"/>
              <a:t> no-</a:t>
            </a:r>
            <a:r>
              <a:rPr lang="en-US" u="sng" dirty="0" err="1" smtClean="0"/>
              <a:t>disperso</a:t>
            </a:r>
            <a:endParaRPr lang="en-US" u="sng" dirty="0" smtClean="0"/>
          </a:p>
          <a:p>
            <a:pPr lvl="1"/>
            <a:r>
              <a:rPr lang="en-US" dirty="0" smtClean="0"/>
              <a:t> </a:t>
            </a:r>
            <a:r>
              <a:rPr lang="en-US" dirty="0" err="1" smtClean="0"/>
              <a:t>Descentralización</a:t>
            </a:r>
            <a:r>
              <a:rPr lang="en-US" dirty="0" smtClean="0"/>
              <a:t> </a:t>
            </a:r>
            <a:r>
              <a:rPr lang="en-US" dirty="0" err="1" smtClean="0"/>
              <a:t>espacial</a:t>
            </a:r>
            <a:r>
              <a:rPr lang="en-US" dirty="0" smtClean="0"/>
              <a:t> del </a:t>
            </a:r>
            <a:r>
              <a:rPr lang="en-US" dirty="0" err="1" smtClean="0"/>
              <a:t>gobierno</a:t>
            </a:r>
            <a:r>
              <a:rPr lang="en-US" dirty="0" smtClean="0"/>
              <a:t> central o la </a:t>
            </a:r>
            <a:r>
              <a:rPr lang="en-US" dirty="0" err="1" smtClean="0"/>
              <a:t>administración</a:t>
            </a:r>
            <a:r>
              <a:rPr lang="en-US" dirty="0" smtClean="0"/>
              <a:t> </a:t>
            </a:r>
            <a:r>
              <a:rPr lang="en-US" dirty="0" err="1" smtClean="0"/>
              <a:t>triutaria</a:t>
            </a:r>
            <a:r>
              <a:rPr lang="en-US" dirty="0" smtClean="0"/>
              <a:t> a </a:t>
            </a:r>
            <a:r>
              <a:rPr lang="en-US" dirty="0" err="1" smtClean="0"/>
              <a:t>través</a:t>
            </a:r>
            <a:r>
              <a:rPr lang="en-US" dirty="0" smtClean="0"/>
              <a:t> de la </a:t>
            </a:r>
            <a:r>
              <a:rPr lang="en-US" dirty="0" err="1" smtClean="0"/>
              <a:t>creación</a:t>
            </a:r>
            <a:r>
              <a:rPr lang="en-US" dirty="0" smtClean="0"/>
              <a:t> de </a:t>
            </a:r>
            <a:r>
              <a:rPr lang="en-US" dirty="0" err="1" smtClean="0"/>
              <a:t>oficinas</a:t>
            </a:r>
            <a:r>
              <a:rPr lang="en-US" dirty="0" smtClean="0"/>
              <a:t> locales o </a:t>
            </a:r>
            <a:r>
              <a:rPr lang="en-US" dirty="0" err="1" smtClean="0"/>
              <a:t>regionales</a:t>
            </a:r>
            <a:r>
              <a:rPr lang="en-US" dirty="0" smtClean="0"/>
              <a:t>, </a:t>
            </a:r>
            <a:r>
              <a:rPr lang="en-US" dirty="0" err="1" smtClean="0"/>
              <a:t>pero</a:t>
            </a:r>
            <a:r>
              <a:rPr lang="en-US" dirty="0" smtClean="0"/>
              <a:t> </a:t>
            </a:r>
            <a:r>
              <a:rPr lang="en-US" dirty="0" err="1" smtClean="0"/>
              <a:t>manteniendo</a:t>
            </a:r>
            <a:r>
              <a:rPr lang="en-US" dirty="0" smtClean="0"/>
              <a:t> el control a </a:t>
            </a:r>
            <a:r>
              <a:rPr lang="en-US" dirty="0" err="1" smtClean="0"/>
              <a:t>nivel</a:t>
            </a:r>
            <a:r>
              <a:rPr lang="en-US" dirty="0" smtClean="0"/>
              <a:t> </a:t>
            </a:r>
            <a:r>
              <a:rPr lang="en-US" dirty="0" err="1" smtClean="0"/>
              <a:t>nacional</a:t>
            </a:r>
            <a:endParaRPr lang="en-US" dirty="0" smtClean="0"/>
          </a:p>
          <a:p>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268760"/>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923112" cy="1143000"/>
          </a:xfrm>
        </p:spPr>
        <p:txBody>
          <a:bodyPr>
            <a:normAutofit fontScale="90000"/>
          </a:bodyPr>
          <a:lstStyle/>
          <a:p>
            <a:r>
              <a:rPr lang="en-GB" dirty="0" err="1" smtClean="0"/>
              <a:t>Descentralización</a:t>
            </a:r>
            <a:r>
              <a:rPr lang="en-GB" dirty="0" smtClean="0"/>
              <a:t> y </a:t>
            </a:r>
            <a:r>
              <a:rPr lang="en-GB" dirty="0" err="1" smtClean="0"/>
              <a:t>grado</a:t>
            </a:r>
            <a:r>
              <a:rPr lang="en-GB" dirty="0" smtClean="0"/>
              <a:t> de </a:t>
            </a:r>
            <a:r>
              <a:rPr lang="en-GB" dirty="0" err="1" smtClean="0"/>
              <a:t>desarrollo</a:t>
            </a:r>
            <a:r>
              <a:rPr lang="en-GB" dirty="0" smtClean="0"/>
              <a:t> </a:t>
            </a:r>
            <a:r>
              <a:rPr lang="en-GB" dirty="0" err="1" smtClean="0"/>
              <a:t>económico</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Diferencias</a:t>
            </a:r>
            <a:r>
              <a:rPr lang="en-US" dirty="0" smtClean="0"/>
              <a:t> entre la </a:t>
            </a:r>
            <a:r>
              <a:rPr lang="en-US" dirty="0" err="1" smtClean="0"/>
              <a:t>descentralización</a:t>
            </a:r>
            <a:r>
              <a:rPr lang="en-US" dirty="0" smtClean="0"/>
              <a:t> en </a:t>
            </a:r>
            <a:r>
              <a:rPr lang="en-US" dirty="0" err="1" smtClean="0"/>
              <a:t>países</a:t>
            </a:r>
            <a:r>
              <a:rPr lang="en-US" dirty="0" smtClean="0"/>
              <a:t> en </a:t>
            </a:r>
            <a:r>
              <a:rPr lang="en-US" dirty="0" err="1" smtClean="0"/>
              <a:t>vías</a:t>
            </a:r>
            <a:r>
              <a:rPr lang="en-US" dirty="0" smtClean="0"/>
              <a:t> de </a:t>
            </a:r>
            <a:r>
              <a:rPr lang="en-US" dirty="0" err="1" smtClean="0"/>
              <a:t>desarrollo</a:t>
            </a:r>
            <a:r>
              <a:rPr lang="en-US" dirty="0" smtClean="0"/>
              <a:t> y </a:t>
            </a:r>
            <a:r>
              <a:rPr lang="en-US" dirty="0" err="1" smtClean="0"/>
              <a:t>países</a:t>
            </a:r>
            <a:r>
              <a:rPr lang="en-US" dirty="0" smtClean="0"/>
              <a:t> </a:t>
            </a:r>
            <a:r>
              <a:rPr lang="en-US" dirty="0" err="1" smtClean="0"/>
              <a:t>desarrollados</a:t>
            </a:r>
            <a:endParaRPr lang="en-US" dirty="0" smtClean="0"/>
          </a:p>
          <a:p>
            <a:r>
              <a:rPr lang="en-US" dirty="0"/>
              <a:t> ¿</a:t>
            </a:r>
            <a:r>
              <a:rPr lang="en-US" dirty="0" err="1"/>
              <a:t>Por</a:t>
            </a:r>
            <a:r>
              <a:rPr lang="en-US" dirty="0"/>
              <a:t> </a:t>
            </a:r>
            <a:r>
              <a:rPr lang="en-US" dirty="0" err="1" smtClean="0"/>
              <a:t>qué</a:t>
            </a:r>
            <a:r>
              <a:rPr lang="en-US" dirty="0" smtClean="0"/>
              <a:t>?</a:t>
            </a:r>
          </a:p>
          <a:p>
            <a:pPr lvl="1"/>
            <a:r>
              <a:rPr lang="en-US" dirty="0" err="1" smtClean="0"/>
              <a:t>Muchas</a:t>
            </a:r>
            <a:r>
              <a:rPr lang="en-US" dirty="0" smtClean="0"/>
              <a:t> de </a:t>
            </a:r>
            <a:r>
              <a:rPr lang="en-US" dirty="0" err="1" smtClean="0"/>
              <a:t>las</a:t>
            </a:r>
            <a:r>
              <a:rPr lang="en-US" dirty="0" smtClean="0"/>
              <a:t> </a:t>
            </a:r>
            <a:r>
              <a:rPr lang="en-US" dirty="0" err="1" smtClean="0"/>
              <a:t>suposiciones</a:t>
            </a:r>
            <a:r>
              <a:rPr lang="en-US" dirty="0" smtClean="0"/>
              <a:t> </a:t>
            </a:r>
            <a:r>
              <a:rPr lang="en-US" dirty="0" err="1" smtClean="0"/>
              <a:t>hechas</a:t>
            </a:r>
            <a:r>
              <a:rPr lang="en-US" dirty="0"/>
              <a:t> </a:t>
            </a:r>
            <a:r>
              <a:rPr lang="en-US" dirty="0" smtClean="0"/>
              <a:t>en la </a:t>
            </a:r>
            <a:r>
              <a:rPr lang="en-US" dirty="0" err="1" smtClean="0"/>
              <a:t>literatura</a:t>
            </a:r>
            <a:r>
              <a:rPr lang="en-US" dirty="0" smtClean="0"/>
              <a:t> </a:t>
            </a:r>
            <a:r>
              <a:rPr lang="en-US" dirty="0" err="1" smtClean="0"/>
              <a:t>sobre</a:t>
            </a:r>
            <a:r>
              <a:rPr lang="en-US" dirty="0" smtClean="0"/>
              <a:t> </a:t>
            </a:r>
            <a:r>
              <a:rPr lang="en-US" dirty="0" err="1" smtClean="0"/>
              <a:t>descentralización</a:t>
            </a:r>
            <a:r>
              <a:rPr lang="en-US" dirty="0" smtClean="0"/>
              <a:t>, tales </a:t>
            </a:r>
            <a:r>
              <a:rPr lang="en-US" dirty="0" err="1" smtClean="0"/>
              <a:t>como</a:t>
            </a:r>
            <a:r>
              <a:rPr lang="en-US" dirty="0" smtClean="0"/>
              <a:t> la </a:t>
            </a:r>
            <a:r>
              <a:rPr lang="en-US" dirty="0" err="1" smtClean="0"/>
              <a:t>pesencia</a:t>
            </a:r>
            <a:r>
              <a:rPr lang="en-US" dirty="0" smtClean="0"/>
              <a:t> de </a:t>
            </a:r>
            <a:r>
              <a:rPr lang="en-US" dirty="0" err="1" smtClean="0"/>
              <a:t>voz</a:t>
            </a:r>
            <a:r>
              <a:rPr lang="en-US" dirty="0" smtClean="0"/>
              <a:t> y </a:t>
            </a:r>
            <a:r>
              <a:rPr lang="en-US" dirty="0" err="1" smtClean="0"/>
              <a:t>salida</a:t>
            </a:r>
            <a:r>
              <a:rPr lang="en-US" dirty="0" smtClean="0"/>
              <a:t> (</a:t>
            </a:r>
            <a:r>
              <a:rPr lang="en-US" dirty="0" smtClean="0">
                <a:solidFill>
                  <a:srgbClr val="FF0000"/>
                </a:solidFill>
              </a:rPr>
              <a:t>presence of voice and exit), </a:t>
            </a:r>
            <a:r>
              <a:rPr lang="en-US" dirty="0" smtClean="0"/>
              <a:t>no </a:t>
            </a:r>
            <a:r>
              <a:rPr lang="en-US" dirty="0" err="1" smtClean="0"/>
              <a:t>resultan</a:t>
            </a:r>
            <a:r>
              <a:rPr lang="en-US" dirty="0" smtClean="0"/>
              <a:t> </a:t>
            </a:r>
            <a:r>
              <a:rPr lang="en-US" dirty="0" err="1" smtClean="0"/>
              <a:t>aplicables</a:t>
            </a:r>
            <a:r>
              <a:rPr lang="en-US" dirty="0" smtClean="0"/>
              <a:t> en </a:t>
            </a:r>
            <a:r>
              <a:rPr lang="en-US" dirty="0" err="1" smtClean="0"/>
              <a:t>países</a:t>
            </a:r>
            <a:r>
              <a:rPr lang="en-US" dirty="0" smtClean="0"/>
              <a:t> en </a:t>
            </a:r>
            <a:r>
              <a:rPr lang="en-US" dirty="0" err="1" smtClean="0"/>
              <a:t>vías</a:t>
            </a:r>
            <a:r>
              <a:rPr lang="en-US" dirty="0" smtClean="0"/>
              <a:t> de </a:t>
            </a:r>
            <a:r>
              <a:rPr lang="en-US" dirty="0" err="1" smtClean="0"/>
              <a:t>desarrollo</a:t>
            </a:r>
            <a:endParaRPr lang="en-US" dirty="0" smtClean="0"/>
          </a:p>
          <a:p>
            <a:pPr lvl="1"/>
            <a:r>
              <a:rPr lang="en-US" dirty="0" err="1" smtClean="0"/>
              <a:t>Mobilidad</a:t>
            </a:r>
            <a:r>
              <a:rPr lang="en-US" dirty="0" smtClean="0"/>
              <a:t> </a:t>
            </a:r>
            <a:r>
              <a:rPr lang="en-US" dirty="0" err="1" smtClean="0"/>
              <a:t>limitada</a:t>
            </a:r>
            <a:r>
              <a:rPr lang="en-US" dirty="0" smtClean="0"/>
              <a:t> </a:t>
            </a:r>
            <a:r>
              <a:rPr lang="en-US" dirty="0" err="1" smtClean="0"/>
              <a:t>por</a:t>
            </a:r>
            <a:r>
              <a:rPr lang="en-US" dirty="0" smtClean="0"/>
              <a:t> la </a:t>
            </a:r>
            <a:r>
              <a:rPr lang="en-US" dirty="0" err="1" smtClean="0"/>
              <a:t>pobreza</a:t>
            </a:r>
            <a:r>
              <a:rPr lang="en-US" dirty="0" smtClean="0"/>
              <a:t> y </a:t>
            </a:r>
            <a:r>
              <a:rPr lang="en-US" dirty="0" err="1" smtClean="0"/>
              <a:t>mercados</a:t>
            </a:r>
            <a:r>
              <a:rPr lang="en-US" dirty="0" smtClean="0"/>
              <a:t> </a:t>
            </a:r>
            <a:r>
              <a:rPr lang="en-US" dirty="0" err="1" smtClean="0"/>
              <a:t>laborales</a:t>
            </a:r>
            <a:r>
              <a:rPr lang="en-US" dirty="0" smtClean="0"/>
              <a:t>, de </a:t>
            </a:r>
            <a:r>
              <a:rPr lang="en-US" dirty="0" err="1" smtClean="0"/>
              <a:t>bienes</a:t>
            </a:r>
            <a:r>
              <a:rPr lang="en-US" dirty="0" smtClean="0"/>
              <a:t> y capital </a:t>
            </a:r>
            <a:r>
              <a:rPr lang="en-US" dirty="0" err="1" smtClean="0"/>
              <a:t>ineficientes</a:t>
            </a:r>
            <a:r>
              <a:rPr lang="en-US" dirty="0" smtClean="0"/>
              <a:t>; </a:t>
            </a:r>
            <a:r>
              <a:rPr lang="en-US" dirty="0" err="1" smtClean="0"/>
              <a:t>así</a:t>
            </a:r>
            <a:r>
              <a:rPr lang="en-US" dirty="0" smtClean="0"/>
              <a:t> </a:t>
            </a:r>
            <a:r>
              <a:rPr lang="en-US" dirty="0" err="1" smtClean="0"/>
              <a:t>como</a:t>
            </a:r>
            <a:r>
              <a:rPr lang="en-US" dirty="0" smtClean="0"/>
              <a:t> </a:t>
            </a:r>
            <a:r>
              <a:rPr lang="en-US" dirty="0" err="1" smtClean="0"/>
              <a:t>aversión</a:t>
            </a:r>
            <a:r>
              <a:rPr lang="en-US" dirty="0" smtClean="0"/>
              <a:t> </a:t>
            </a:r>
            <a:r>
              <a:rPr lang="en-US" dirty="0" err="1" smtClean="0"/>
              <a:t>riesgosa</a:t>
            </a:r>
            <a:r>
              <a:rPr lang="en-US" dirty="0" smtClean="0"/>
              <a:t> </a:t>
            </a:r>
            <a:r>
              <a:rPr lang="en-US" dirty="0" err="1" smtClean="0"/>
              <a:t>provocada</a:t>
            </a:r>
            <a:r>
              <a:rPr lang="en-US" dirty="0" smtClean="0"/>
              <a:t> </a:t>
            </a:r>
            <a:r>
              <a:rPr lang="en-US" dirty="0" err="1" smtClean="0"/>
              <a:t>por</a:t>
            </a:r>
            <a:r>
              <a:rPr lang="en-US" dirty="0" smtClean="0"/>
              <a:t> la </a:t>
            </a:r>
            <a:r>
              <a:rPr lang="en-US" dirty="0" err="1" smtClean="0"/>
              <a:t>ausencia</a:t>
            </a:r>
            <a:r>
              <a:rPr lang="en-US" dirty="0" smtClean="0"/>
              <a:t>/</a:t>
            </a:r>
            <a:r>
              <a:rPr lang="en-US" dirty="0" err="1" smtClean="0"/>
              <a:t>insuficiencia</a:t>
            </a:r>
            <a:r>
              <a:rPr lang="en-US" dirty="0" smtClean="0"/>
              <a:t> de </a:t>
            </a:r>
            <a:r>
              <a:rPr lang="en-US" dirty="0" smtClean="0">
                <a:solidFill>
                  <a:srgbClr val="FF0000"/>
                </a:solidFill>
              </a:rPr>
              <a:t>social safety nets</a:t>
            </a:r>
          </a:p>
          <a:p>
            <a:pPr lvl="1"/>
            <a:r>
              <a:rPr lang="en-GB" dirty="0" err="1" smtClean="0"/>
              <a:t>Déficit</a:t>
            </a:r>
            <a:r>
              <a:rPr lang="en-GB" dirty="0" smtClean="0"/>
              <a:t> de </a:t>
            </a:r>
            <a:r>
              <a:rPr lang="en-GB" dirty="0" err="1" smtClean="0"/>
              <a:t>responsabilidad</a:t>
            </a:r>
            <a:r>
              <a:rPr lang="en-GB" dirty="0" smtClean="0"/>
              <a:t> y </a:t>
            </a:r>
            <a:r>
              <a:rPr lang="en-GB" dirty="0" err="1" smtClean="0"/>
              <a:t>rendición</a:t>
            </a:r>
            <a:r>
              <a:rPr lang="en-GB" dirty="0" smtClean="0"/>
              <a:t> de </a:t>
            </a:r>
            <a:r>
              <a:rPr lang="en-GB" dirty="0" err="1" smtClean="0"/>
              <a:t>cuentas</a:t>
            </a:r>
            <a:r>
              <a:rPr lang="en-GB" dirty="0" smtClean="0"/>
              <a:t> </a:t>
            </a:r>
            <a:r>
              <a:rPr lang="en-GB" dirty="0" err="1" smtClean="0"/>
              <a:t>debido</a:t>
            </a:r>
            <a:r>
              <a:rPr lang="en-GB" dirty="0" smtClean="0"/>
              <a:t> a </a:t>
            </a:r>
            <a:r>
              <a:rPr lang="en-GB" dirty="0" err="1" smtClean="0"/>
              <a:t>sistemas</a:t>
            </a:r>
            <a:r>
              <a:rPr lang="en-GB" dirty="0" smtClean="0"/>
              <a:t> </a:t>
            </a:r>
            <a:r>
              <a:rPr lang="en-GB" dirty="0" err="1" smtClean="0"/>
              <a:t>electorales</a:t>
            </a:r>
            <a:r>
              <a:rPr lang="en-GB" dirty="0" smtClean="0"/>
              <a:t> </a:t>
            </a:r>
            <a:r>
              <a:rPr lang="en-GB" dirty="0" err="1" smtClean="0"/>
              <a:t>corruptos</a:t>
            </a:r>
            <a:r>
              <a:rPr lang="en-GB" dirty="0" smtClean="0"/>
              <a:t> o </a:t>
            </a:r>
            <a:r>
              <a:rPr lang="en-GB" dirty="0" err="1" smtClean="0"/>
              <a:t>ausentes</a:t>
            </a:r>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484784"/>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995120" cy="1143000"/>
          </a:xfrm>
        </p:spPr>
        <p:txBody>
          <a:bodyPr>
            <a:normAutofit fontScale="90000"/>
          </a:bodyPr>
          <a:lstStyle/>
          <a:p>
            <a:r>
              <a:rPr lang="en-GB" dirty="0" err="1" smtClean="0"/>
              <a:t>Tendencias</a:t>
            </a:r>
            <a:r>
              <a:rPr lang="en-GB" dirty="0" smtClean="0"/>
              <a:t> </a:t>
            </a:r>
            <a:r>
              <a:rPr lang="en-GB" dirty="0" err="1" smtClean="0"/>
              <a:t>globales</a:t>
            </a:r>
            <a:r>
              <a:rPr lang="en-GB" dirty="0" smtClean="0"/>
              <a:t> en </a:t>
            </a:r>
            <a:r>
              <a:rPr lang="en-GB" dirty="0" err="1" smtClean="0"/>
              <a:t>materia</a:t>
            </a:r>
            <a:r>
              <a:rPr lang="en-GB" dirty="0" smtClean="0"/>
              <a:t> de </a:t>
            </a:r>
            <a:r>
              <a:rPr lang="en-GB" dirty="0" err="1" smtClean="0"/>
              <a:t>descentralización</a:t>
            </a:r>
            <a:r>
              <a:rPr lang="en-GB" dirty="0" smtClean="0"/>
              <a:t> fiscal</a:t>
            </a:r>
            <a:endParaRPr lang="en-US" dirty="0"/>
          </a:p>
        </p:txBody>
      </p:sp>
      <p:sp>
        <p:nvSpPr>
          <p:cNvPr id="3" name="Content Placeholder 2"/>
          <p:cNvSpPr>
            <a:spLocks noGrp="1"/>
          </p:cNvSpPr>
          <p:nvPr>
            <p:ph idx="1"/>
          </p:nvPr>
        </p:nvSpPr>
        <p:spPr/>
        <p:txBody>
          <a:bodyPr>
            <a:normAutofit lnSpcReduction="10000"/>
          </a:bodyPr>
          <a:lstStyle/>
          <a:p>
            <a:r>
              <a:rPr lang="en-GB" dirty="0" smtClean="0"/>
              <a:t>Las </a:t>
            </a:r>
            <a:r>
              <a:rPr lang="en-GB" dirty="0" err="1" smtClean="0"/>
              <a:t>tendencias</a:t>
            </a:r>
            <a:r>
              <a:rPr lang="en-GB" dirty="0" smtClean="0"/>
              <a:t> en </a:t>
            </a:r>
            <a:r>
              <a:rPr lang="en-GB" dirty="0" err="1" smtClean="0"/>
              <a:t>materia</a:t>
            </a:r>
            <a:r>
              <a:rPr lang="en-GB" dirty="0" smtClean="0"/>
              <a:t> de </a:t>
            </a:r>
            <a:r>
              <a:rPr lang="en-GB" dirty="0" err="1" smtClean="0"/>
              <a:t>descentralización</a:t>
            </a:r>
            <a:r>
              <a:rPr lang="en-GB" dirty="0" smtClean="0"/>
              <a:t> (en general) y </a:t>
            </a:r>
            <a:r>
              <a:rPr lang="en-GB" dirty="0" err="1" smtClean="0"/>
              <a:t>descentralización</a:t>
            </a:r>
            <a:r>
              <a:rPr lang="en-GB" dirty="0" smtClean="0"/>
              <a:t> fiscal son </a:t>
            </a:r>
            <a:r>
              <a:rPr lang="en-GB" dirty="0" err="1" smtClean="0"/>
              <a:t>difíciles</a:t>
            </a:r>
            <a:r>
              <a:rPr lang="en-GB" dirty="0" smtClean="0"/>
              <a:t> de </a:t>
            </a:r>
            <a:r>
              <a:rPr lang="en-GB" dirty="0" err="1" smtClean="0"/>
              <a:t>identificar</a:t>
            </a:r>
            <a:r>
              <a:rPr lang="en-GB" dirty="0" smtClean="0"/>
              <a:t>, no obstante la base de </a:t>
            </a:r>
            <a:r>
              <a:rPr lang="en-GB" dirty="0" err="1" smtClean="0"/>
              <a:t>datos</a:t>
            </a:r>
            <a:r>
              <a:rPr lang="en-GB" dirty="0" smtClean="0"/>
              <a:t> del </a:t>
            </a:r>
            <a:r>
              <a:rPr lang="en-GB" i="1" dirty="0" smtClean="0"/>
              <a:t>Manual de </a:t>
            </a:r>
            <a:r>
              <a:rPr lang="en-GB" i="1" dirty="0" err="1" smtClean="0"/>
              <a:t>estadísticas</a:t>
            </a:r>
            <a:r>
              <a:rPr lang="en-GB" i="1" dirty="0" smtClean="0"/>
              <a:t> de </a:t>
            </a:r>
            <a:r>
              <a:rPr lang="en-GB" i="1" dirty="0" err="1" smtClean="0"/>
              <a:t>finanzas</a:t>
            </a:r>
            <a:r>
              <a:rPr lang="en-GB" i="1" dirty="0" smtClean="0"/>
              <a:t> </a:t>
            </a:r>
            <a:r>
              <a:rPr lang="en-GB" i="1" dirty="0" err="1" smtClean="0"/>
              <a:t>públicas</a:t>
            </a:r>
            <a:r>
              <a:rPr lang="en-GB" i="1" dirty="0" smtClean="0"/>
              <a:t> </a:t>
            </a:r>
            <a:r>
              <a:rPr lang="en-GB" dirty="0" smtClean="0"/>
              <a:t>(MEFP) del </a:t>
            </a:r>
            <a:r>
              <a:rPr lang="en-GB" dirty="0" err="1" smtClean="0"/>
              <a:t>Fondo</a:t>
            </a:r>
            <a:r>
              <a:rPr lang="en-GB" dirty="0" smtClean="0"/>
              <a:t> </a:t>
            </a:r>
            <a:r>
              <a:rPr lang="en-GB" dirty="0" err="1" smtClean="0"/>
              <a:t>Monetario</a:t>
            </a:r>
            <a:r>
              <a:rPr lang="en-GB" dirty="0" smtClean="0"/>
              <a:t> </a:t>
            </a:r>
            <a:r>
              <a:rPr lang="en-GB" dirty="0" err="1" smtClean="0"/>
              <a:t>Internacional</a:t>
            </a:r>
            <a:r>
              <a:rPr lang="en-GB" dirty="0" smtClean="0"/>
              <a:t> </a:t>
            </a:r>
            <a:r>
              <a:rPr lang="en-GB" dirty="0" err="1" smtClean="0"/>
              <a:t>puede</a:t>
            </a:r>
            <a:r>
              <a:rPr lang="en-GB" dirty="0" smtClean="0"/>
              <a:t> </a:t>
            </a:r>
            <a:r>
              <a:rPr lang="en-GB" dirty="0" err="1" smtClean="0"/>
              <a:t>servir</a:t>
            </a:r>
            <a:r>
              <a:rPr lang="en-GB" dirty="0" smtClean="0"/>
              <a:t> </a:t>
            </a:r>
            <a:r>
              <a:rPr lang="en-GB" dirty="0" err="1" smtClean="0"/>
              <a:t>como</a:t>
            </a:r>
            <a:r>
              <a:rPr lang="en-GB" dirty="0" smtClean="0"/>
              <a:t> </a:t>
            </a:r>
            <a:r>
              <a:rPr lang="en-GB" dirty="0" err="1" smtClean="0"/>
              <a:t>punto</a:t>
            </a:r>
            <a:r>
              <a:rPr lang="en-GB" dirty="0" smtClean="0"/>
              <a:t> de </a:t>
            </a:r>
            <a:r>
              <a:rPr lang="en-GB" dirty="0" err="1" smtClean="0"/>
              <a:t>partida</a:t>
            </a:r>
            <a:endParaRPr lang="en-GB" dirty="0" smtClean="0"/>
          </a:p>
          <a:p>
            <a:pPr lvl="1"/>
            <a:r>
              <a:rPr lang="en-GB" dirty="0" smtClean="0"/>
              <a:t>GL2 = </a:t>
            </a:r>
            <a:r>
              <a:rPr lang="en-GB" dirty="0" err="1" smtClean="0"/>
              <a:t>Gobierno</a:t>
            </a:r>
            <a:r>
              <a:rPr lang="en-GB" dirty="0" smtClean="0"/>
              <a:t> central </a:t>
            </a:r>
          </a:p>
          <a:p>
            <a:pPr lvl="1"/>
            <a:r>
              <a:rPr lang="en-GB" dirty="0" smtClean="0"/>
              <a:t>GL3 = </a:t>
            </a:r>
            <a:r>
              <a:rPr lang="en-GB" dirty="0" err="1" smtClean="0"/>
              <a:t>Gobierno</a:t>
            </a:r>
            <a:r>
              <a:rPr lang="en-GB" dirty="0" smtClean="0"/>
              <a:t> en </a:t>
            </a:r>
            <a:r>
              <a:rPr lang="en-GB" dirty="0" err="1" smtClean="0"/>
              <a:t>su</a:t>
            </a:r>
            <a:r>
              <a:rPr lang="en-GB" dirty="0" smtClean="0"/>
              <a:t> </a:t>
            </a:r>
            <a:r>
              <a:rPr lang="en-GB" dirty="0" err="1" smtClean="0"/>
              <a:t>totalidad</a:t>
            </a:r>
            <a:r>
              <a:rPr lang="en-GB" dirty="0" smtClean="0"/>
              <a:t> </a:t>
            </a:r>
          </a:p>
          <a:p>
            <a:endParaRPr lang="en-US" dirty="0"/>
          </a:p>
        </p:txBody>
      </p:sp>
      <p:pic>
        <p:nvPicPr>
          <p:cNvPr id="4" name="Content Placeholder 3" descr="ITD-logo-small.jpg"/>
          <p:cNvPicPr>
            <a:picLocks noChangeAspect="1"/>
          </p:cNvPicPr>
          <p:nvPr/>
        </p:nvPicPr>
        <p:blipFill>
          <a:blip r:embed="rId2" cstate="print"/>
          <a:srcRect/>
          <a:stretch>
            <a:fillRect/>
          </a:stretch>
        </p:blipFill>
        <p:spPr>
          <a:xfrm>
            <a:off x="250825" y="188913"/>
            <a:ext cx="1411288" cy="936625"/>
          </a:xfrm>
          <a:prstGeom prst="rect">
            <a:avLst/>
          </a:prstGeom>
        </p:spPr>
      </p:pic>
      <p:cxnSp>
        <p:nvCxnSpPr>
          <p:cNvPr id="5" name="Straight Connector 4"/>
          <p:cNvCxnSpPr/>
          <p:nvPr/>
        </p:nvCxnSpPr>
        <p:spPr>
          <a:xfrm>
            <a:off x="1835696" y="1484784"/>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923112" cy="1143000"/>
          </a:xfrm>
        </p:spPr>
        <p:txBody>
          <a:bodyPr>
            <a:normAutofit fontScale="90000"/>
          </a:bodyPr>
          <a:lstStyle/>
          <a:p>
            <a:r>
              <a:rPr lang="en-GB" sz="3600" dirty="0" err="1" smtClean="0"/>
              <a:t>Ejemplo</a:t>
            </a:r>
            <a:r>
              <a:rPr lang="en-GB" sz="3600" dirty="0" err="1"/>
              <a:t>-</a:t>
            </a:r>
            <a:r>
              <a:rPr lang="en-GB" sz="3600" dirty="0" err="1" smtClean="0"/>
              <a:t>país</a:t>
            </a:r>
            <a:r>
              <a:rPr lang="en-GB" sz="3600" dirty="0" smtClean="0"/>
              <a:t>; </a:t>
            </a:r>
            <a:r>
              <a:rPr lang="en-GB" sz="3600" dirty="0" err="1"/>
              <a:t>p</a:t>
            </a:r>
            <a:r>
              <a:rPr lang="en-GB" sz="3600" dirty="0" err="1" smtClean="0"/>
              <a:t>roporciones</a:t>
            </a:r>
            <a:r>
              <a:rPr lang="en-GB" sz="3600" dirty="0" smtClean="0"/>
              <a:t> GL2/GL3 de </a:t>
            </a:r>
            <a:r>
              <a:rPr lang="en-GB" sz="3600" dirty="0" err="1" smtClean="0"/>
              <a:t>indicadores</a:t>
            </a:r>
            <a:r>
              <a:rPr lang="en-GB" sz="3600" dirty="0" smtClean="0"/>
              <a:t> </a:t>
            </a:r>
            <a:r>
              <a:rPr lang="en-GB" sz="3600" dirty="0" err="1" smtClean="0"/>
              <a:t>seleccionados</a:t>
            </a:r>
            <a:endParaRPr lang="en-US" sz="3600" dirty="0"/>
          </a:p>
        </p:txBody>
      </p:sp>
      <p:pic>
        <p:nvPicPr>
          <p:cNvPr id="4" name="Content Placeholder 3" descr="SAgfs.bmp"/>
          <p:cNvPicPr>
            <a:picLocks noGrp="1" noChangeAspect="1"/>
          </p:cNvPicPr>
          <p:nvPr>
            <p:ph idx="1"/>
          </p:nvPr>
        </p:nvPicPr>
        <p:blipFill>
          <a:blip r:embed="rId2" cstate="print"/>
          <a:stretch>
            <a:fillRect/>
          </a:stretch>
        </p:blipFill>
        <p:spPr>
          <a:xfrm>
            <a:off x="2205037" y="2424906"/>
            <a:ext cx="4959251" cy="3013468"/>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835696" y="1484784"/>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43000"/>
          </a:xfrm>
        </p:spPr>
        <p:txBody>
          <a:bodyPr>
            <a:normAutofit fontScale="90000"/>
          </a:bodyPr>
          <a:lstStyle/>
          <a:p>
            <a:r>
              <a:rPr lang="en-US" sz="4000" dirty="0" smtClean="0"/>
              <a:t/>
            </a:r>
            <a:br>
              <a:rPr lang="en-US" sz="4000" dirty="0" smtClean="0"/>
            </a:br>
            <a:r>
              <a:rPr lang="en-US" sz="4000" dirty="0" err="1" smtClean="0"/>
              <a:t>Distribución</a:t>
            </a:r>
            <a:r>
              <a:rPr lang="en-US" sz="4000" dirty="0" smtClean="0"/>
              <a:t> de </a:t>
            </a:r>
            <a:r>
              <a:rPr lang="en-US" sz="4000" dirty="0" err="1" smtClean="0"/>
              <a:t>proporciones</a:t>
            </a:r>
            <a:r>
              <a:rPr lang="en-US" sz="4000" dirty="0" smtClean="0"/>
              <a:t> GL2/GL3 (</a:t>
            </a:r>
            <a:r>
              <a:rPr lang="en-US" sz="4000" dirty="0" err="1" smtClean="0"/>
              <a:t>Ingreso</a:t>
            </a:r>
            <a:r>
              <a:rPr lang="en-US" sz="4000" dirty="0" smtClean="0"/>
              <a:t>)</a:t>
            </a:r>
            <a:br>
              <a:rPr lang="en-US" sz="4000" dirty="0" smtClean="0"/>
            </a:br>
            <a:r>
              <a:rPr lang="en-US" sz="4000" dirty="0" smtClean="0"/>
              <a:t/>
            </a:r>
            <a:br>
              <a:rPr lang="en-US" sz="4000" dirty="0" smtClean="0"/>
            </a:br>
            <a:r>
              <a:rPr lang="en-US" sz="3200" dirty="0" smtClean="0"/>
              <a:t>74 </a:t>
            </a:r>
            <a:r>
              <a:rPr lang="en-US" sz="3200" dirty="0" err="1" smtClean="0"/>
              <a:t>países</a:t>
            </a:r>
            <a:r>
              <a:rPr lang="en-US" sz="3200" dirty="0" smtClean="0"/>
              <a:t>, </a:t>
            </a:r>
            <a:r>
              <a:rPr lang="en-US" sz="3200" dirty="0" err="1" smtClean="0"/>
              <a:t>porcentajes</a:t>
            </a:r>
            <a:r>
              <a:rPr lang="en-US" sz="3200" dirty="0" smtClean="0"/>
              <a:t> del 2008</a:t>
            </a:r>
            <a:endParaRPr lang="en-US" sz="3200" dirty="0"/>
          </a:p>
        </p:txBody>
      </p:sp>
      <p:pic>
        <p:nvPicPr>
          <p:cNvPr id="4" name="Content Placeholder 3" descr="gfsrevenue.bmp"/>
          <p:cNvPicPr>
            <a:picLocks noGrp="1" noChangeAspect="1"/>
          </p:cNvPicPr>
          <p:nvPr>
            <p:ph idx="1"/>
          </p:nvPr>
        </p:nvPicPr>
        <p:blipFill>
          <a:blip r:embed="rId2" cstate="print"/>
          <a:stretch>
            <a:fillRect/>
          </a:stretch>
        </p:blipFill>
        <p:spPr>
          <a:xfrm>
            <a:off x="1676400" y="2362994"/>
            <a:ext cx="5791200" cy="3000375"/>
          </a:xfrm>
        </p:spPr>
      </p:pic>
      <p:pic>
        <p:nvPicPr>
          <p:cNvPr id="5" name="Content Placeholder 3" descr="ITD-logo-small.jpg"/>
          <p:cNvPicPr>
            <a:picLocks noChangeAspect="1"/>
          </p:cNvPicPr>
          <p:nvPr/>
        </p:nvPicPr>
        <p:blipFill>
          <a:blip r:embed="rId3" cstate="print"/>
          <a:srcRect/>
          <a:stretch>
            <a:fillRect/>
          </a:stretch>
        </p:blipFill>
        <p:spPr>
          <a:xfrm>
            <a:off x="250825" y="188913"/>
            <a:ext cx="1411288" cy="936625"/>
          </a:xfrm>
          <a:prstGeom prst="rect">
            <a:avLst/>
          </a:prstGeom>
        </p:spPr>
      </p:pic>
      <p:cxnSp>
        <p:nvCxnSpPr>
          <p:cNvPr id="6" name="Straight Connector 5"/>
          <p:cNvCxnSpPr/>
          <p:nvPr/>
        </p:nvCxnSpPr>
        <p:spPr>
          <a:xfrm>
            <a:off x="1835696" y="1340768"/>
            <a:ext cx="6768752" cy="0"/>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2493</Words>
  <Application>Microsoft Office PowerPoint</Application>
  <PresentationFormat>On-screen Show (4:3)</PresentationFormat>
  <Paragraphs>171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Descentralización fiscal y fuentes de ingreso sub-centrales</vt:lpstr>
      <vt:lpstr>Principales temas de la presentación: </vt:lpstr>
      <vt:lpstr>Descentralización</vt:lpstr>
      <vt:lpstr>Descentralización</vt:lpstr>
      <vt:lpstr>Alternativas</vt:lpstr>
      <vt:lpstr>Descentralización y grado de desarrollo económico</vt:lpstr>
      <vt:lpstr>Tendencias globales en materia de descentralización fiscal</vt:lpstr>
      <vt:lpstr>Ejemplo-país; proporciones GL2/GL3 de indicadores seleccionados</vt:lpstr>
      <vt:lpstr> Distribución de proporciones GL2/GL3 (Ingreso)  74 países, porcentajes del 2008</vt:lpstr>
      <vt:lpstr> Cambios en GL2/GL3 en relación con el ingreso en 74 países  \ (1990-2010)</vt:lpstr>
      <vt:lpstr>Esfuerzo fiscal (impuestos + pagos obligatorios a la seguridad social) como porcentaje del gobierno general</vt:lpstr>
      <vt:lpstr> Nivel de gasto del gobierno central como porcentaje del gobierno general:  puntos opuestos del espectro</vt:lpstr>
      <vt:lpstr>Países con cambios significativos en el gasto del gobierno central como % del gobierno general</vt:lpstr>
      <vt:lpstr>Resumen de estadísticas sobre descentralización fiscal (GL2/GL3) por grupos de países, 2008</vt:lpstr>
      <vt:lpstr>Hechos estilizados</vt:lpstr>
      <vt:lpstr>Principales advertencias</vt:lpstr>
      <vt:lpstr>Asignación al nivel gubernamental apropiado</vt:lpstr>
      <vt:lpstr>Aspectos claves</vt:lpstr>
      <vt:lpstr>Elevando el ingreso</vt:lpstr>
      <vt:lpstr>Tax Options </vt:lpstr>
      <vt:lpstr>¿Quién debería gravar, y qué? </vt:lpstr>
      <vt:lpstr>Atributos deseables de fuentes de ingreso sub-nacionales</vt:lpstr>
      <vt:lpstr>Los poderes impositivos de gobiernos sub-centrales varían ampliamente en países de la OCDE </vt:lpstr>
      <vt:lpstr>Modelo ‘Tiebout’ de competencias inter-jursidiccionales:  ideas centrales  </vt:lpstr>
      <vt:lpstr>Poderes impositivos de gobiernos sub-centrales – Una taxonomía de autonomía fiscal </vt:lpstr>
      <vt:lpstr>Grados de autonomía  (definiciones de la OCDE) </vt:lpstr>
      <vt:lpstr>PowerPoint Presentation</vt:lpstr>
      <vt:lpstr>Repartición de ingresos</vt:lpstr>
      <vt:lpstr>Problemas de la descentralización</vt:lpstr>
      <vt:lpstr>Conclusiones </vt:lpstr>
      <vt:lpstr>ITD Conference </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decentralisation and sub central revenue sources</dc:title>
  <dc:creator>Carter_A</dc:creator>
  <cp:lastModifiedBy>CARTER Alan</cp:lastModifiedBy>
  <cp:revision>123</cp:revision>
  <dcterms:created xsi:type="dcterms:W3CDTF">2013-03-14T10:35:25Z</dcterms:created>
  <dcterms:modified xsi:type="dcterms:W3CDTF">2013-10-31T15:02:27Z</dcterms:modified>
</cp:coreProperties>
</file>